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0"/>
  </p:notes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6"/>
  </p:normalViewPr>
  <p:slideViewPr>
    <p:cSldViewPr snapToGrid="0">
      <p:cViewPr>
        <p:scale>
          <a:sx n="100" d="100"/>
          <a:sy n="100" d="100"/>
        </p:scale>
        <p:origin x="1000"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F74BB-2E7A-3B41-B9C3-CD1528892DC3}" type="datetimeFigureOut">
              <a:rPr lang="en-US" smtClean="0"/>
              <a:t>8/17/23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77A0D7-6ABF-8E4A-A0D2-EE68AA085B75}" type="slidenum">
              <a:rPr lang="en-US" smtClean="0"/>
              <a:t>‹#›</a:t>
            </a:fld>
            <a:endParaRPr lang="en-US"/>
          </a:p>
        </p:txBody>
      </p:sp>
    </p:spTree>
    <p:extLst>
      <p:ext uri="{BB962C8B-B14F-4D97-AF65-F5344CB8AC3E}">
        <p14:creationId xmlns:p14="http://schemas.microsoft.com/office/powerpoint/2010/main" val="2936843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77A0D7-6ABF-8E4A-A0D2-EE68AA085B75}" type="slidenum">
              <a:rPr lang="en-US" smtClean="0"/>
              <a:t>1</a:t>
            </a:fld>
            <a:endParaRPr lang="en-US"/>
          </a:p>
        </p:txBody>
      </p:sp>
    </p:spTree>
    <p:extLst>
      <p:ext uri="{BB962C8B-B14F-4D97-AF65-F5344CB8AC3E}">
        <p14:creationId xmlns:p14="http://schemas.microsoft.com/office/powerpoint/2010/main" val="2017064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GB"/>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F8CA3994-A6B8-2741-8B4F-8C0F3CC9E841}" type="datetimeFigureOut">
              <a:rPr lang="en-US" smtClean="0"/>
              <a:t>8/15/23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2216742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CA3994-A6B8-2741-8B4F-8C0F3CC9E841}" type="datetimeFigureOut">
              <a:rPr lang="en-US" smtClean="0"/>
              <a:t>8/15/23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1202434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3636342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CA3994-A6B8-2741-8B4F-8C0F3CC9E841}" type="datetimeFigureOut">
              <a:rPr lang="en-US" smtClean="0"/>
              <a:t>8/15/23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874124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3201015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354001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GB"/>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1605524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F8CA3994-A6B8-2741-8B4F-8C0F3CC9E841}" type="datetimeFigureOut">
              <a:rPr lang="en-US" smtClean="0"/>
              <a:t>8/15/23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3635786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3013489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GB"/>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8CA3994-A6B8-2741-8B4F-8C0F3CC9E841}" type="datetimeFigureOut">
              <a:rPr lang="en-US" smtClean="0"/>
              <a:t>8/15/23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1450574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GB"/>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F8CA3994-A6B8-2741-8B4F-8C0F3CC9E841}" type="datetimeFigureOut">
              <a:rPr lang="en-US" smtClean="0"/>
              <a:t>8/15/23</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a:p>
        </p:txBody>
      </p:sp>
      <p:sp>
        <p:nvSpPr>
          <p:cNvPr id="7" name="Slide Number Placeholder 6"/>
          <p:cNvSpPr>
            <a:spLocks noGrp="1"/>
          </p:cNvSpPr>
          <p:nvPr>
            <p:ph type="sldNum" sz="quarter" idx="12"/>
          </p:nvPr>
        </p:nvSpPr>
        <p:spPr>
          <a:xfrm>
            <a:off x="5828377" y="320040"/>
            <a:ext cx="914400" cy="320040"/>
          </a:xfrm>
        </p:spPr>
        <p:txBody>
          <a:bodyPr/>
          <a:lstStyle/>
          <a:p>
            <a:fld id="{0D26E34F-E17F-5E49-ADE1-09CB52B46679}" type="slidenum">
              <a:rPr lang="en-US" smtClean="0"/>
              <a:t>‹#›</a:t>
            </a:fld>
            <a:endParaRPr lang="en-US"/>
          </a:p>
        </p:txBody>
      </p:sp>
    </p:spTree>
    <p:extLst>
      <p:ext uri="{BB962C8B-B14F-4D97-AF65-F5344CB8AC3E}">
        <p14:creationId xmlns:p14="http://schemas.microsoft.com/office/powerpoint/2010/main" val="2091546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30000">
              <a:schemeClr val="accent5">
                <a:lumMod val="40000"/>
                <a:lumOff val="60000"/>
              </a:schemeClr>
            </a:gs>
            <a:gs pos="75000">
              <a:schemeClr val="accent3">
                <a:lumMod val="45000"/>
                <a:lumOff val="55000"/>
              </a:schemeClr>
            </a:gs>
            <a:gs pos="86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F8CA3994-A6B8-2741-8B4F-8C0F3CC9E841}" type="datetimeFigureOut">
              <a:rPr lang="en-US" smtClean="0"/>
              <a:t>8/15/23</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0D26E34F-E17F-5E49-ADE1-09CB52B46679}" type="slidenum">
              <a:rPr lang="en-US" smtClean="0"/>
              <a:t>‹#›</a:t>
            </a:fld>
            <a:endParaRPr lang="en-US"/>
          </a:p>
        </p:txBody>
      </p:sp>
    </p:spTree>
    <p:extLst>
      <p:ext uri="{BB962C8B-B14F-4D97-AF65-F5344CB8AC3E}">
        <p14:creationId xmlns:p14="http://schemas.microsoft.com/office/powerpoint/2010/main" val="60090376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imani1689@gmail.com"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01A5FE0-0C73-F82B-7F7B-3627F43C7123}"/>
              </a:ext>
            </a:extLst>
          </p:cNvPr>
          <p:cNvSpPr txBox="1"/>
          <p:nvPr/>
        </p:nvSpPr>
        <p:spPr>
          <a:xfrm>
            <a:off x="2532993" y="1872927"/>
            <a:ext cx="7126014" cy="830997"/>
          </a:xfrm>
          <a:prstGeom prst="rect">
            <a:avLst/>
          </a:prstGeom>
          <a:noFill/>
        </p:spPr>
        <p:txBody>
          <a:bodyPr wrap="square">
            <a:spAutoFit/>
          </a:bodyPr>
          <a:lstStyle/>
          <a:p>
            <a:pPr algn="ctr"/>
            <a:r>
              <a:rPr lang="en-IN" sz="2400" b="1" dirty="0"/>
              <a:t>Predicting Patient Medication Persistence using Random Forest Classifier</a:t>
            </a:r>
            <a:endParaRPr lang="en-US" sz="2400" b="1" dirty="0"/>
          </a:p>
        </p:txBody>
      </p:sp>
      <p:sp>
        <p:nvSpPr>
          <p:cNvPr id="6" name="TextBox 5">
            <a:extLst>
              <a:ext uri="{FF2B5EF4-FFF2-40B4-BE49-F238E27FC236}">
                <a16:creationId xmlns:a16="http://schemas.microsoft.com/office/drawing/2014/main" id="{BB804A27-5438-CEA4-BE5F-82B48D9FAF45}"/>
              </a:ext>
            </a:extLst>
          </p:cNvPr>
          <p:cNvSpPr txBox="1"/>
          <p:nvPr/>
        </p:nvSpPr>
        <p:spPr>
          <a:xfrm>
            <a:off x="4432452" y="3260993"/>
            <a:ext cx="3582835" cy="1477328"/>
          </a:xfrm>
          <a:prstGeom prst="rect">
            <a:avLst/>
          </a:prstGeom>
          <a:noFill/>
        </p:spPr>
        <p:txBody>
          <a:bodyPr wrap="square" rtlCol="0">
            <a:spAutoFit/>
          </a:bodyPr>
          <a:lstStyle/>
          <a:p>
            <a:r>
              <a:rPr lang="en-US" dirty="0"/>
              <a:t>Name: Himani Aryan</a:t>
            </a:r>
          </a:p>
          <a:p>
            <a:r>
              <a:rPr lang="en-US" dirty="0"/>
              <a:t>Country: United Kingdom</a:t>
            </a:r>
          </a:p>
          <a:p>
            <a:r>
              <a:rPr lang="en-US" dirty="0"/>
              <a:t>Email:</a:t>
            </a:r>
            <a:r>
              <a:rPr lang="en-US" dirty="0">
                <a:hlinkClick r:id="rId3">
                  <a:extLst>
                    <a:ext uri="{A12FA001-AC4F-418D-AE19-62706E023703}">
                      <ahyp:hlinkClr xmlns:ahyp="http://schemas.microsoft.com/office/drawing/2018/hyperlinkcolor" val="tx"/>
                    </a:ext>
                  </a:extLst>
                </a:hlinkClick>
              </a:rPr>
              <a:t>himani1689@gmail.com</a:t>
            </a:r>
            <a:endParaRPr lang="en-US" dirty="0"/>
          </a:p>
          <a:p>
            <a:r>
              <a:rPr lang="en-US" dirty="0"/>
              <a:t>Group: LISUM22</a:t>
            </a:r>
          </a:p>
          <a:p>
            <a:r>
              <a:rPr lang="en-US" dirty="0"/>
              <a:t>Specialization: Data Science</a:t>
            </a:r>
          </a:p>
        </p:txBody>
      </p:sp>
    </p:spTree>
    <p:extLst>
      <p:ext uri="{BB962C8B-B14F-4D97-AF65-F5344CB8AC3E}">
        <p14:creationId xmlns:p14="http://schemas.microsoft.com/office/powerpoint/2010/main" val="5023427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EDB652-6680-6187-D21A-029DEBF6C07D}"/>
              </a:ext>
            </a:extLst>
          </p:cNvPr>
          <p:cNvSpPr txBox="1"/>
          <p:nvPr/>
        </p:nvSpPr>
        <p:spPr>
          <a:xfrm>
            <a:off x="947451" y="363557"/>
            <a:ext cx="1990801" cy="369332"/>
          </a:xfrm>
          <a:prstGeom prst="rect">
            <a:avLst/>
          </a:prstGeom>
          <a:noFill/>
        </p:spPr>
        <p:txBody>
          <a:bodyPr wrap="none" rtlCol="0">
            <a:spAutoFit/>
          </a:bodyPr>
          <a:lstStyle/>
          <a:p>
            <a:r>
              <a:rPr lang="en-US" dirty="0"/>
              <a:t>Histogram analysis:</a:t>
            </a:r>
          </a:p>
        </p:txBody>
      </p:sp>
      <p:pic>
        <p:nvPicPr>
          <p:cNvPr id="4" name="Picture 3">
            <a:extLst>
              <a:ext uri="{FF2B5EF4-FFF2-40B4-BE49-F238E27FC236}">
                <a16:creationId xmlns:a16="http://schemas.microsoft.com/office/drawing/2014/main" id="{459098B1-9608-5D2C-AC6F-947C786489CC}"/>
              </a:ext>
            </a:extLst>
          </p:cNvPr>
          <p:cNvPicPr>
            <a:picLocks noChangeAspect="1"/>
          </p:cNvPicPr>
          <p:nvPr/>
        </p:nvPicPr>
        <p:blipFill>
          <a:blip r:embed="rId2"/>
          <a:stretch>
            <a:fillRect/>
          </a:stretch>
        </p:blipFill>
        <p:spPr>
          <a:xfrm>
            <a:off x="1728654" y="1064582"/>
            <a:ext cx="7772400" cy="1900320"/>
          </a:xfrm>
          <a:prstGeom prst="rect">
            <a:avLst/>
          </a:prstGeom>
          <a:ln>
            <a:solidFill>
              <a:schemeClr val="tx1"/>
            </a:solidFill>
          </a:ln>
        </p:spPr>
      </p:pic>
      <p:sp>
        <p:nvSpPr>
          <p:cNvPr id="6" name="TextBox 5">
            <a:extLst>
              <a:ext uri="{FF2B5EF4-FFF2-40B4-BE49-F238E27FC236}">
                <a16:creationId xmlns:a16="http://schemas.microsoft.com/office/drawing/2014/main" id="{B2E6A2D2-F3C8-F215-097C-3FE61ACF865C}"/>
              </a:ext>
            </a:extLst>
          </p:cNvPr>
          <p:cNvSpPr txBox="1"/>
          <p:nvPr/>
        </p:nvSpPr>
        <p:spPr>
          <a:xfrm>
            <a:off x="1265945" y="3296595"/>
            <a:ext cx="9442450" cy="3046988"/>
          </a:xfrm>
          <a:prstGeom prst="rect">
            <a:avLst/>
          </a:prstGeom>
          <a:noFill/>
        </p:spPr>
        <p:txBody>
          <a:bodyPr wrap="square">
            <a:spAutoFit/>
          </a:bodyPr>
          <a:lstStyle/>
          <a:p>
            <a:pPr algn="l">
              <a:buFont typeface="+mj-lt"/>
              <a:buAutoNum type="arabicPeriod"/>
            </a:pPr>
            <a:r>
              <a:rPr lang="en-IN" sz="1600" b="1" i="0" dirty="0">
                <a:effectLst/>
              </a:rPr>
              <a:t>Glucose Levels:</a:t>
            </a:r>
            <a:r>
              <a:rPr lang="en-IN" sz="1600" b="0" i="0" dirty="0">
                <a:effectLst/>
              </a:rPr>
              <a:t> The histograms indicate that patients with higher glucose levels tend to have a mix of both persistent (Outcome 1) and non-persistent (Outcome 0) medication adherence. This suggests that glucose levels alone might not be a strong predictor of medication persistence.</a:t>
            </a:r>
          </a:p>
          <a:p>
            <a:pPr algn="l">
              <a:buFont typeface="+mj-lt"/>
              <a:buAutoNum type="arabicPeriod"/>
            </a:pPr>
            <a:r>
              <a:rPr lang="en-IN" sz="1600" b="1" i="0" dirty="0">
                <a:effectLst/>
              </a:rPr>
              <a:t>Blood Pressure:</a:t>
            </a:r>
            <a:r>
              <a:rPr lang="en-IN" sz="1600" b="0" i="0" dirty="0">
                <a:effectLst/>
              </a:rPr>
              <a:t> Blood pressure values are similarly distributed across both medication persistence outcomes, implying that blood pressure might not be a significant factor influencing medication adherence.</a:t>
            </a:r>
          </a:p>
          <a:p>
            <a:pPr algn="l">
              <a:buFont typeface="+mj-lt"/>
              <a:buAutoNum type="arabicPeriod"/>
            </a:pPr>
            <a:r>
              <a:rPr lang="en-IN" sz="1600" b="1" i="0" dirty="0">
                <a:effectLst/>
              </a:rPr>
              <a:t>Skin Thickness:</a:t>
            </a:r>
            <a:r>
              <a:rPr lang="en-IN" sz="1600" b="0" i="0" dirty="0">
                <a:effectLst/>
              </a:rPr>
              <a:t> The histograms show that skin thickness values vary across both medication persistence outcomes, but the distribution patterns are relatively similar. Skin thickness might not have a substantial impact on medication adherence.</a:t>
            </a:r>
          </a:p>
          <a:p>
            <a:pPr algn="l">
              <a:buFont typeface="+mj-lt"/>
              <a:buAutoNum type="arabicPeriod"/>
            </a:pPr>
            <a:r>
              <a:rPr lang="en-IN" sz="1600" b="1" i="0" dirty="0">
                <a:effectLst/>
              </a:rPr>
              <a:t>Insulin Levels:</a:t>
            </a:r>
            <a:r>
              <a:rPr lang="en-IN" sz="1600" b="0" i="0" dirty="0">
                <a:effectLst/>
              </a:rPr>
              <a:t> Insulin levels exhibit varied distributions for different medication persistence outcomes. Patients with higher insulin levels seem to have a mix of persistent and non-persistent adherence, indicating a potentially complex relationship.</a:t>
            </a:r>
          </a:p>
        </p:txBody>
      </p:sp>
    </p:spTree>
    <p:extLst>
      <p:ext uri="{BB962C8B-B14F-4D97-AF65-F5344CB8AC3E}">
        <p14:creationId xmlns:p14="http://schemas.microsoft.com/office/powerpoint/2010/main" val="74188633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78864E-FD60-0601-1236-4901D2436AAD}"/>
              </a:ext>
            </a:extLst>
          </p:cNvPr>
          <p:cNvPicPr>
            <a:picLocks noChangeAspect="1"/>
          </p:cNvPicPr>
          <p:nvPr/>
        </p:nvPicPr>
        <p:blipFill rotWithShape="1">
          <a:blip r:embed="rId2"/>
          <a:srcRect t="5197"/>
          <a:stretch/>
        </p:blipFill>
        <p:spPr>
          <a:xfrm>
            <a:off x="1996654" y="605927"/>
            <a:ext cx="7772400" cy="2506578"/>
          </a:xfrm>
          <a:prstGeom prst="rect">
            <a:avLst/>
          </a:prstGeom>
        </p:spPr>
      </p:pic>
      <p:sp>
        <p:nvSpPr>
          <p:cNvPr id="5" name="TextBox 4">
            <a:extLst>
              <a:ext uri="{FF2B5EF4-FFF2-40B4-BE49-F238E27FC236}">
                <a16:creationId xmlns:a16="http://schemas.microsoft.com/office/drawing/2014/main" id="{C7E3810B-A364-EDF1-3D8E-81A55000EBDA}"/>
              </a:ext>
            </a:extLst>
          </p:cNvPr>
          <p:cNvSpPr txBox="1"/>
          <p:nvPr/>
        </p:nvSpPr>
        <p:spPr>
          <a:xfrm>
            <a:off x="1996654" y="3429000"/>
            <a:ext cx="8584894" cy="2862322"/>
          </a:xfrm>
          <a:prstGeom prst="rect">
            <a:avLst/>
          </a:prstGeom>
          <a:noFill/>
        </p:spPr>
        <p:txBody>
          <a:bodyPr wrap="square">
            <a:spAutoFit/>
          </a:bodyPr>
          <a:lstStyle/>
          <a:p>
            <a:pPr algn="l"/>
            <a:r>
              <a:rPr lang="en-IN" sz="1600" b="1" i="0" dirty="0">
                <a:effectLst/>
              </a:rPr>
              <a:t>5. BMI (Body Mass Index):</a:t>
            </a:r>
            <a:r>
              <a:rPr lang="en-IN" sz="1600" b="0" i="0" dirty="0">
                <a:effectLst/>
              </a:rPr>
              <a:t> Patients with higher BMI values appear to be more persistent in medication adherence (Outcome 1). This suggests that individuals with higher BMI values might have a greater motivation to adhere to their prescribed medication regimen.</a:t>
            </a:r>
          </a:p>
          <a:p>
            <a:pPr algn="l"/>
            <a:r>
              <a:rPr lang="en-IN" sz="1600" b="1" i="0" dirty="0">
                <a:effectLst/>
              </a:rPr>
              <a:t>6. Diabetes Pedigree Function:</a:t>
            </a:r>
            <a:r>
              <a:rPr lang="en-IN" sz="1600" b="0" i="0" dirty="0">
                <a:effectLst/>
              </a:rPr>
              <a:t> The histograms show that diabetes pedigree function values have similar distributions for both outcomes. Genetic predisposition, as indicated by this feature, might not be a strong determinant of medication persistence.</a:t>
            </a:r>
          </a:p>
          <a:p>
            <a:pPr algn="l"/>
            <a:r>
              <a:rPr lang="en-IN" sz="1600" b="1" i="0" dirty="0">
                <a:effectLst/>
              </a:rPr>
              <a:t>7. Age:</a:t>
            </a:r>
            <a:r>
              <a:rPr lang="en-IN" sz="1600" b="0" i="0" dirty="0">
                <a:effectLst/>
              </a:rPr>
              <a:t> Age distributions are comparable for both medication persistence outcomes, suggesting that age alone might not be a significant factor influencing medication adherence.</a:t>
            </a:r>
          </a:p>
          <a:p>
            <a:br>
              <a:rPr lang="en-IN" dirty="0"/>
            </a:br>
            <a:endParaRPr lang="en-US" dirty="0"/>
          </a:p>
        </p:txBody>
      </p:sp>
    </p:spTree>
    <p:extLst>
      <p:ext uri="{BB962C8B-B14F-4D97-AF65-F5344CB8AC3E}">
        <p14:creationId xmlns:p14="http://schemas.microsoft.com/office/powerpoint/2010/main" val="48480994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1C7840-29FA-6426-6AC3-7BCD3D03F774}"/>
              </a:ext>
            </a:extLst>
          </p:cNvPr>
          <p:cNvSpPr txBox="1"/>
          <p:nvPr/>
        </p:nvSpPr>
        <p:spPr>
          <a:xfrm>
            <a:off x="815248" y="418641"/>
            <a:ext cx="1362874" cy="369332"/>
          </a:xfrm>
          <a:prstGeom prst="rect">
            <a:avLst/>
          </a:prstGeom>
          <a:noFill/>
        </p:spPr>
        <p:txBody>
          <a:bodyPr wrap="none" rtlCol="0">
            <a:spAutoFit/>
          </a:bodyPr>
          <a:lstStyle/>
          <a:p>
            <a:r>
              <a:rPr lang="en-US" dirty="0"/>
              <a:t>Conclusions:</a:t>
            </a:r>
          </a:p>
        </p:txBody>
      </p:sp>
      <p:sp>
        <p:nvSpPr>
          <p:cNvPr id="4" name="TextBox 3">
            <a:extLst>
              <a:ext uri="{FF2B5EF4-FFF2-40B4-BE49-F238E27FC236}">
                <a16:creationId xmlns:a16="http://schemas.microsoft.com/office/drawing/2014/main" id="{E618EC53-8C56-0CBB-5E0A-6802A646EBDE}"/>
              </a:ext>
            </a:extLst>
          </p:cNvPr>
          <p:cNvSpPr txBox="1"/>
          <p:nvPr/>
        </p:nvSpPr>
        <p:spPr>
          <a:xfrm>
            <a:off x="2547191" y="1470206"/>
            <a:ext cx="7097617" cy="3693319"/>
          </a:xfrm>
          <a:prstGeom prst="rect">
            <a:avLst/>
          </a:prstGeom>
          <a:solidFill>
            <a:schemeClr val="accent4">
              <a:lumMod val="60000"/>
              <a:lumOff val="40000"/>
            </a:schemeClr>
          </a:solidFill>
        </p:spPr>
        <p:txBody>
          <a:bodyPr wrap="square">
            <a:spAutoFit/>
          </a:bodyPr>
          <a:lstStyle/>
          <a:p>
            <a:pPr algn="l"/>
            <a:r>
              <a:rPr lang="en-IN" dirty="0"/>
              <a:t>S</a:t>
            </a:r>
            <a:r>
              <a:rPr lang="en-IN" b="0" i="0" dirty="0">
                <a:effectLst/>
              </a:rPr>
              <a:t>ome features show discernible differences between outcomes (e.g., BMI), others exhibit similar distributions regardless of medication adherence. This analysis aids ABC Pharma in identifying potential feature candidates that might play a pivotal role in predicting medication persistence.</a:t>
            </a:r>
          </a:p>
          <a:p>
            <a:pPr algn="l"/>
            <a:endParaRPr lang="en-IN" b="0" i="0" dirty="0">
              <a:effectLst/>
            </a:endParaRPr>
          </a:p>
          <a:p>
            <a:pPr algn="l"/>
            <a:r>
              <a:rPr lang="en-IN" b="0" i="0" dirty="0">
                <a:effectLst/>
              </a:rPr>
              <a:t>By recognizing the impact of medication on specific features, ABC Pharma can tailor its strategies to improve patient outcomes. For instance, acknowledging the influence of </a:t>
            </a:r>
            <a:r>
              <a:rPr lang="en-IN" b="0" i="0" dirty="0">
                <a:effectLst/>
                <a:highlight>
                  <a:srgbClr val="FFFF00"/>
                </a:highlight>
              </a:rPr>
              <a:t>BMI</a:t>
            </a:r>
            <a:r>
              <a:rPr lang="en-IN" b="0" i="0" dirty="0">
                <a:effectLst/>
              </a:rPr>
              <a:t> on medication adherence could lead to targeted interventions for individuals with higher BMI values. Similarly, understanding the distribution patterns of </a:t>
            </a:r>
            <a:r>
              <a:rPr lang="en-IN" b="0" i="0" dirty="0">
                <a:effectLst/>
                <a:highlight>
                  <a:srgbClr val="FFFF00"/>
                </a:highlight>
              </a:rPr>
              <a:t>insulin levels </a:t>
            </a:r>
            <a:r>
              <a:rPr lang="en-IN" b="0" i="0" dirty="0">
                <a:effectLst/>
              </a:rPr>
              <a:t>might guide interventions aimed at patients with varying insulin requirements.</a:t>
            </a:r>
          </a:p>
        </p:txBody>
      </p:sp>
    </p:spTree>
    <p:extLst>
      <p:ext uri="{BB962C8B-B14F-4D97-AF65-F5344CB8AC3E}">
        <p14:creationId xmlns:p14="http://schemas.microsoft.com/office/powerpoint/2010/main" val="31253976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7C96D8-1971-B484-7B06-82F5C7C4917B}"/>
              </a:ext>
            </a:extLst>
          </p:cNvPr>
          <p:cNvSpPr txBox="1"/>
          <p:nvPr/>
        </p:nvSpPr>
        <p:spPr>
          <a:xfrm>
            <a:off x="1288973" y="561860"/>
            <a:ext cx="1679178" cy="369332"/>
          </a:xfrm>
          <a:prstGeom prst="rect">
            <a:avLst/>
          </a:prstGeom>
          <a:noFill/>
        </p:spPr>
        <p:txBody>
          <a:bodyPr wrap="none" rtlCol="0">
            <a:spAutoFit/>
          </a:bodyPr>
          <a:lstStyle/>
          <a:p>
            <a:r>
              <a:rPr lang="en-US" dirty="0"/>
              <a:t>Overall Insights:</a:t>
            </a:r>
          </a:p>
        </p:txBody>
      </p:sp>
      <p:sp>
        <p:nvSpPr>
          <p:cNvPr id="4" name="TextBox 3">
            <a:extLst>
              <a:ext uri="{FF2B5EF4-FFF2-40B4-BE49-F238E27FC236}">
                <a16:creationId xmlns:a16="http://schemas.microsoft.com/office/drawing/2014/main" id="{A6ABF8B8-D36E-99D1-B6FD-0ABCA58909D7}"/>
              </a:ext>
            </a:extLst>
          </p:cNvPr>
          <p:cNvSpPr txBox="1"/>
          <p:nvPr/>
        </p:nvSpPr>
        <p:spPr>
          <a:xfrm>
            <a:off x="8298303" y="896562"/>
            <a:ext cx="3264664" cy="4278094"/>
          </a:xfrm>
          <a:prstGeom prst="rect">
            <a:avLst/>
          </a:prstGeom>
          <a:noFill/>
        </p:spPr>
        <p:txBody>
          <a:bodyPr wrap="square">
            <a:spAutoFit/>
          </a:bodyPr>
          <a:lstStyle/>
          <a:p>
            <a:r>
              <a:rPr lang="en-IN" sz="1600" b="0" i="0" dirty="0">
                <a:effectLst/>
              </a:rPr>
              <a:t>The visualizations provide valuable insights into the impact of medication persistence on both the distribution of outcomes and the relationships between medication adherence and physiological measurements.</a:t>
            </a:r>
          </a:p>
          <a:p>
            <a:r>
              <a:rPr lang="en-IN" sz="1600" b="0" i="0" dirty="0">
                <a:effectLst/>
              </a:rPr>
              <a:t> Some features, such as </a:t>
            </a:r>
            <a:r>
              <a:rPr lang="en-IN" sz="1600" b="0" i="0" dirty="0">
                <a:effectLst/>
                <a:highlight>
                  <a:srgbClr val="FFFF00"/>
                </a:highlight>
              </a:rPr>
              <a:t>Glucose Levels and BMI</a:t>
            </a:r>
            <a:r>
              <a:rPr lang="en-IN" sz="1600" b="0" i="0" dirty="0">
                <a:effectLst/>
              </a:rPr>
              <a:t>, seem to exhibit differences in distribution between medication persistence outcomes. These differences indicate potential correlations between medication adherence and certain physiological characteristics.</a:t>
            </a:r>
            <a:endParaRPr lang="en-US" sz="1600" dirty="0"/>
          </a:p>
        </p:txBody>
      </p:sp>
      <p:pic>
        <p:nvPicPr>
          <p:cNvPr id="6" name="Picture 5">
            <a:extLst>
              <a:ext uri="{FF2B5EF4-FFF2-40B4-BE49-F238E27FC236}">
                <a16:creationId xmlns:a16="http://schemas.microsoft.com/office/drawing/2014/main" id="{D6694E0C-9F90-7BD2-3E1C-EF3B016A8521}"/>
              </a:ext>
            </a:extLst>
          </p:cNvPr>
          <p:cNvPicPr>
            <a:picLocks noChangeAspect="1"/>
          </p:cNvPicPr>
          <p:nvPr/>
        </p:nvPicPr>
        <p:blipFill rotWithShape="1">
          <a:blip r:embed="rId2"/>
          <a:srcRect l="5621" r="4314"/>
          <a:stretch/>
        </p:blipFill>
        <p:spPr>
          <a:xfrm>
            <a:off x="363555" y="978536"/>
            <a:ext cx="7590623" cy="3621704"/>
          </a:xfrm>
          <a:prstGeom prst="rect">
            <a:avLst/>
          </a:prstGeom>
          <a:ln>
            <a:solidFill>
              <a:schemeClr val="tx1"/>
            </a:solidFill>
          </a:ln>
        </p:spPr>
      </p:pic>
      <p:sp>
        <p:nvSpPr>
          <p:cNvPr id="8" name="TextBox 7">
            <a:extLst>
              <a:ext uri="{FF2B5EF4-FFF2-40B4-BE49-F238E27FC236}">
                <a16:creationId xmlns:a16="http://schemas.microsoft.com/office/drawing/2014/main" id="{D6C1F4E9-7529-AF82-8A9C-46D5DF26900B}"/>
              </a:ext>
            </a:extLst>
          </p:cNvPr>
          <p:cNvSpPr txBox="1"/>
          <p:nvPr/>
        </p:nvSpPr>
        <p:spPr>
          <a:xfrm>
            <a:off x="859314" y="4858428"/>
            <a:ext cx="7094864" cy="830997"/>
          </a:xfrm>
          <a:prstGeom prst="rect">
            <a:avLst/>
          </a:prstGeom>
          <a:noFill/>
        </p:spPr>
        <p:txBody>
          <a:bodyPr wrap="square">
            <a:spAutoFit/>
          </a:bodyPr>
          <a:lstStyle/>
          <a:p>
            <a:r>
              <a:rPr lang="en-IN" sz="1600" b="0" i="0" dirty="0">
                <a:effectLst/>
              </a:rPr>
              <a:t>These histograms reveal insights into the spread and concentration of feature values. While some features exhibit distinct patterns (e.g., Age), others show more diverse distributions (e.g., Insulin Levels).</a:t>
            </a:r>
            <a:endParaRPr lang="en-US" sz="1600" dirty="0"/>
          </a:p>
        </p:txBody>
      </p:sp>
    </p:spTree>
    <p:extLst>
      <p:ext uri="{BB962C8B-B14F-4D97-AF65-F5344CB8AC3E}">
        <p14:creationId xmlns:p14="http://schemas.microsoft.com/office/powerpoint/2010/main" val="266120253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A5AFCD-F5AC-0550-9370-088212FB0584}"/>
              </a:ext>
            </a:extLst>
          </p:cNvPr>
          <p:cNvPicPr>
            <a:picLocks noChangeAspect="1"/>
          </p:cNvPicPr>
          <p:nvPr/>
        </p:nvPicPr>
        <p:blipFill>
          <a:blip r:embed="rId2"/>
          <a:stretch>
            <a:fillRect/>
          </a:stretch>
        </p:blipFill>
        <p:spPr>
          <a:xfrm>
            <a:off x="313967" y="1786951"/>
            <a:ext cx="3834821" cy="4935557"/>
          </a:xfrm>
          <a:prstGeom prst="rect">
            <a:avLst/>
          </a:prstGeom>
          <a:ln>
            <a:solidFill>
              <a:schemeClr val="tx1"/>
            </a:solidFill>
          </a:ln>
        </p:spPr>
      </p:pic>
      <p:pic>
        <p:nvPicPr>
          <p:cNvPr id="5" name="Picture 4">
            <a:extLst>
              <a:ext uri="{FF2B5EF4-FFF2-40B4-BE49-F238E27FC236}">
                <a16:creationId xmlns:a16="http://schemas.microsoft.com/office/drawing/2014/main" id="{1C323D28-50F7-9256-99AB-0330116784A1}"/>
              </a:ext>
            </a:extLst>
          </p:cNvPr>
          <p:cNvPicPr>
            <a:picLocks noChangeAspect="1"/>
          </p:cNvPicPr>
          <p:nvPr/>
        </p:nvPicPr>
        <p:blipFill>
          <a:blip r:embed="rId3"/>
          <a:stretch>
            <a:fillRect/>
          </a:stretch>
        </p:blipFill>
        <p:spPr>
          <a:xfrm>
            <a:off x="8175238" y="1786951"/>
            <a:ext cx="3835289" cy="2553695"/>
          </a:xfrm>
          <a:prstGeom prst="rect">
            <a:avLst/>
          </a:prstGeom>
          <a:ln>
            <a:solidFill>
              <a:schemeClr val="tx1"/>
            </a:solidFill>
          </a:ln>
        </p:spPr>
      </p:pic>
      <p:sp>
        <p:nvSpPr>
          <p:cNvPr id="7" name="TextBox 6">
            <a:extLst>
              <a:ext uri="{FF2B5EF4-FFF2-40B4-BE49-F238E27FC236}">
                <a16:creationId xmlns:a16="http://schemas.microsoft.com/office/drawing/2014/main" id="{7358CFBC-35EA-44A8-71DF-DB3FD3428E05}"/>
              </a:ext>
            </a:extLst>
          </p:cNvPr>
          <p:cNvSpPr txBox="1"/>
          <p:nvPr/>
        </p:nvSpPr>
        <p:spPr>
          <a:xfrm>
            <a:off x="4710171" y="1786951"/>
            <a:ext cx="3047082" cy="3046988"/>
          </a:xfrm>
          <a:prstGeom prst="rect">
            <a:avLst/>
          </a:prstGeom>
          <a:noFill/>
        </p:spPr>
        <p:txBody>
          <a:bodyPr wrap="square">
            <a:spAutoFit/>
          </a:bodyPr>
          <a:lstStyle/>
          <a:p>
            <a:r>
              <a:rPr lang="en-IN" sz="1600" dirty="0"/>
              <a:t>R</a:t>
            </a:r>
            <a:r>
              <a:rPr lang="en-IN" sz="1600" b="0" i="0" dirty="0">
                <a:effectLst/>
              </a:rPr>
              <a:t>ecognizing the impact of glucose levels and BMI on medication persistence could lead to interventions that address these factors to improve adherence. Similarly, understanding the distribution of medication persistence outcomes guides ABC Pharma in identifying areas for potential improvement and intervention.</a:t>
            </a:r>
            <a:endParaRPr lang="en-US" sz="1600" dirty="0"/>
          </a:p>
        </p:txBody>
      </p:sp>
      <p:sp>
        <p:nvSpPr>
          <p:cNvPr id="9" name="TextBox 8">
            <a:extLst>
              <a:ext uri="{FF2B5EF4-FFF2-40B4-BE49-F238E27FC236}">
                <a16:creationId xmlns:a16="http://schemas.microsoft.com/office/drawing/2014/main" id="{65A89900-9149-3E7D-BEB9-2E39E8D61DC0}"/>
              </a:ext>
            </a:extLst>
          </p:cNvPr>
          <p:cNvSpPr txBox="1"/>
          <p:nvPr/>
        </p:nvSpPr>
        <p:spPr>
          <a:xfrm>
            <a:off x="500352" y="617400"/>
            <a:ext cx="3462050" cy="1169551"/>
          </a:xfrm>
          <a:prstGeom prst="rect">
            <a:avLst/>
          </a:prstGeom>
          <a:noFill/>
        </p:spPr>
        <p:txBody>
          <a:bodyPr wrap="square">
            <a:spAutoFit/>
          </a:bodyPr>
          <a:lstStyle/>
          <a:p>
            <a:r>
              <a:rPr lang="en-IN" sz="1400" b="0" i="0" dirty="0">
                <a:effectLst/>
              </a:rPr>
              <a:t>Patients with persistent medication adherence (Outcome 1) seem to have slightly higher median glucose levels compared to non-persistent patients (Outcome 0).</a:t>
            </a:r>
            <a:endParaRPr lang="en-US" sz="1400" dirty="0"/>
          </a:p>
        </p:txBody>
      </p:sp>
      <p:sp>
        <p:nvSpPr>
          <p:cNvPr id="11" name="TextBox 10">
            <a:extLst>
              <a:ext uri="{FF2B5EF4-FFF2-40B4-BE49-F238E27FC236}">
                <a16:creationId xmlns:a16="http://schemas.microsoft.com/office/drawing/2014/main" id="{6D81B9C2-0583-C8D2-8EDC-A2C923006A45}"/>
              </a:ext>
            </a:extLst>
          </p:cNvPr>
          <p:cNvSpPr txBox="1"/>
          <p:nvPr/>
        </p:nvSpPr>
        <p:spPr>
          <a:xfrm>
            <a:off x="4148788" y="5854155"/>
            <a:ext cx="2835906" cy="769441"/>
          </a:xfrm>
          <a:prstGeom prst="rect">
            <a:avLst/>
          </a:prstGeom>
          <a:noFill/>
        </p:spPr>
        <p:txBody>
          <a:bodyPr wrap="square">
            <a:spAutoFit/>
          </a:bodyPr>
          <a:lstStyle/>
          <a:p>
            <a:r>
              <a:rPr lang="en-IN" sz="1400" b="0" i="0" dirty="0">
                <a:effectLst/>
              </a:rPr>
              <a:t>patients with higher BMI values tend to be more persistent in taking prescribed medications</a:t>
            </a:r>
            <a:r>
              <a:rPr lang="en-IN" sz="1600" b="0" i="0" dirty="0">
                <a:effectLst/>
                <a:latin typeface="Söhne"/>
              </a:rPr>
              <a:t>.</a:t>
            </a:r>
            <a:endParaRPr lang="en-US" sz="1600" dirty="0"/>
          </a:p>
        </p:txBody>
      </p:sp>
      <p:sp>
        <p:nvSpPr>
          <p:cNvPr id="13" name="TextBox 12">
            <a:extLst>
              <a:ext uri="{FF2B5EF4-FFF2-40B4-BE49-F238E27FC236}">
                <a16:creationId xmlns:a16="http://schemas.microsoft.com/office/drawing/2014/main" id="{F5A379B6-04EA-CA5A-AC51-97832BED6A40}"/>
              </a:ext>
            </a:extLst>
          </p:cNvPr>
          <p:cNvSpPr txBox="1"/>
          <p:nvPr/>
        </p:nvSpPr>
        <p:spPr>
          <a:xfrm>
            <a:off x="8323549" y="832844"/>
            <a:ext cx="3686978" cy="954107"/>
          </a:xfrm>
          <a:prstGeom prst="rect">
            <a:avLst/>
          </a:prstGeom>
          <a:noFill/>
        </p:spPr>
        <p:txBody>
          <a:bodyPr wrap="square">
            <a:spAutoFit/>
          </a:bodyPr>
          <a:lstStyle/>
          <a:p>
            <a:r>
              <a:rPr lang="en-IN" sz="1400" b="0" i="0" dirty="0">
                <a:effectLst/>
              </a:rPr>
              <a:t>This visualization helps us observe the balance between the two outcomes and understand the proportion of patients in each category.</a:t>
            </a:r>
            <a:endParaRPr lang="en-US" sz="1400" dirty="0"/>
          </a:p>
        </p:txBody>
      </p:sp>
      <p:sp>
        <p:nvSpPr>
          <p:cNvPr id="14" name="Right Arrow 13">
            <a:extLst>
              <a:ext uri="{FF2B5EF4-FFF2-40B4-BE49-F238E27FC236}">
                <a16:creationId xmlns:a16="http://schemas.microsoft.com/office/drawing/2014/main" id="{8FD3F0A2-B08F-AC94-C073-5732C22C9404}"/>
              </a:ext>
            </a:extLst>
          </p:cNvPr>
          <p:cNvSpPr/>
          <p:nvPr/>
        </p:nvSpPr>
        <p:spPr>
          <a:xfrm rot="10800000">
            <a:off x="4292600" y="3310445"/>
            <a:ext cx="417571" cy="118555"/>
          </a:xfrm>
          <a:prstGeom prst="rightArrow">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ysClr val="windowText" lastClr="000000"/>
              </a:solidFill>
              <a:effectLst>
                <a:outerShdw blurRad="38100" dist="19050" dir="2700000" algn="tl" rotWithShape="0">
                  <a:schemeClr val="dk1">
                    <a:alpha val="40000"/>
                  </a:schemeClr>
                </a:outerShdw>
              </a:effectLst>
            </a:endParaRPr>
          </a:p>
        </p:txBody>
      </p:sp>
      <p:sp>
        <p:nvSpPr>
          <p:cNvPr id="15" name="Right Arrow 14">
            <a:extLst>
              <a:ext uri="{FF2B5EF4-FFF2-40B4-BE49-F238E27FC236}">
                <a16:creationId xmlns:a16="http://schemas.microsoft.com/office/drawing/2014/main" id="{55598908-4E5C-40E0-E3D3-3BEFB5C55FFA}"/>
              </a:ext>
            </a:extLst>
          </p:cNvPr>
          <p:cNvSpPr/>
          <p:nvPr/>
        </p:nvSpPr>
        <p:spPr>
          <a:xfrm>
            <a:off x="7674686" y="3251167"/>
            <a:ext cx="417571" cy="118555"/>
          </a:xfrm>
          <a:prstGeom prst="rightArrow">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ysClr val="windowText" lastClr="000000"/>
              </a:solidFill>
              <a:effectLst>
                <a:outerShdw blurRad="38100" dist="19050" dir="2700000" algn="tl" rotWithShape="0">
                  <a:schemeClr val="dk1">
                    <a:alpha val="40000"/>
                  </a:schemeClr>
                </a:outerShdw>
              </a:effectLst>
            </a:endParaRPr>
          </a:p>
        </p:txBody>
      </p:sp>
      <p:sp>
        <p:nvSpPr>
          <p:cNvPr id="16" name="Right Arrow 15">
            <a:extLst>
              <a:ext uri="{FF2B5EF4-FFF2-40B4-BE49-F238E27FC236}">
                <a16:creationId xmlns:a16="http://schemas.microsoft.com/office/drawing/2014/main" id="{29D44571-1108-9AB9-199A-324B8C639B02}"/>
              </a:ext>
            </a:extLst>
          </p:cNvPr>
          <p:cNvSpPr/>
          <p:nvPr/>
        </p:nvSpPr>
        <p:spPr>
          <a:xfrm rot="7505116">
            <a:off x="4158933" y="5158985"/>
            <a:ext cx="856461" cy="119349"/>
          </a:xfrm>
          <a:prstGeom prst="rightArrow">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ysClr val="windowText" lastClr="00000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956037926"/>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D44AA3-6029-F7DB-015E-8961B4E1FC97}"/>
              </a:ext>
            </a:extLst>
          </p:cNvPr>
          <p:cNvSpPr txBox="1"/>
          <p:nvPr/>
        </p:nvSpPr>
        <p:spPr>
          <a:xfrm>
            <a:off x="440675" y="330506"/>
            <a:ext cx="2525884" cy="369332"/>
          </a:xfrm>
          <a:prstGeom prst="rect">
            <a:avLst/>
          </a:prstGeom>
          <a:noFill/>
        </p:spPr>
        <p:txBody>
          <a:bodyPr wrap="none" rtlCol="0">
            <a:spAutoFit/>
          </a:bodyPr>
          <a:lstStyle/>
          <a:p>
            <a:r>
              <a:rPr lang="en-US" dirty="0"/>
              <a:t>Summary of conclusions:</a:t>
            </a:r>
          </a:p>
        </p:txBody>
      </p:sp>
      <p:pic>
        <p:nvPicPr>
          <p:cNvPr id="4" name="Picture 3">
            <a:extLst>
              <a:ext uri="{FF2B5EF4-FFF2-40B4-BE49-F238E27FC236}">
                <a16:creationId xmlns:a16="http://schemas.microsoft.com/office/drawing/2014/main" id="{3B61ECD0-8752-D6EE-1A45-E50C41BF84DF}"/>
              </a:ext>
            </a:extLst>
          </p:cNvPr>
          <p:cNvPicPr>
            <a:picLocks noChangeAspect="1"/>
          </p:cNvPicPr>
          <p:nvPr/>
        </p:nvPicPr>
        <p:blipFill>
          <a:blip r:embed="rId2"/>
          <a:stretch>
            <a:fillRect/>
          </a:stretch>
        </p:blipFill>
        <p:spPr>
          <a:xfrm>
            <a:off x="945499" y="921415"/>
            <a:ext cx="5067759" cy="2886419"/>
          </a:xfrm>
          <a:prstGeom prst="rect">
            <a:avLst/>
          </a:prstGeom>
          <a:ln>
            <a:solidFill>
              <a:schemeClr val="tx1"/>
            </a:solidFill>
          </a:ln>
        </p:spPr>
      </p:pic>
      <p:sp>
        <p:nvSpPr>
          <p:cNvPr id="6" name="TextBox 5">
            <a:extLst>
              <a:ext uri="{FF2B5EF4-FFF2-40B4-BE49-F238E27FC236}">
                <a16:creationId xmlns:a16="http://schemas.microsoft.com/office/drawing/2014/main" id="{E8623F53-BF08-6F63-C707-F6420B4BE63F}"/>
              </a:ext>
            </a:extLst>
          </p:cNvPr>
          <p:cNvSpPr txBox="1"/>
          <p:nvPr/>
        </p:nvSpPr>
        <p:spPr>
          <a:xfrm>
            <a:off x="7043335" y="921415"/>
            <a:ext cx="3979843" cy="4832092"/>
          </a:xfrm>
          <a:prstGeom prst="rect">
            <a:avLst/>
          </a:prstGeom>
          <a:noFill/>
        </p:spPr>
        <p:txBody>
          <a:bodyPr wrap="square">
            <a:spAutoFit/>
          </a:bodyPr>
          <a:lstStyle/>
          <a:p>
            <a:pPr algn="l">
              <a:buFont typeface="+mj-lt"/>
              <a:buAutoNum type="arabicPeriod"/>
            </a:pPr>
            <a:r>
              <a:rPr lang="en-IN" sz="1400" b="1" i="0" dirty="0">
                <a:effectLst/>
              </a:rPr>
              <a:t>Accuracy:</a:t>
            </a:r>
            <a:r>
              <a:rPr lang="en-IN" sz="1400" b="0" i="0" dirty="0">
                <a:effectLst/>
              </a:rPr>
              <a:t> The accuracy of the model indicates the proportion of correctly classified instances. This metric gives an overall assessment of the model's predictive capability in differentiating between medication persistence outcomes.</a:t>
            </a:r>
          </a:p>
          <a:p>
            <a:pPr algn="l">
              <a:buFont typeface="+mj-lt"/>
              <a:buAutoNum type="arabicPeriod"/>
            </a:pPr>
            <a:r>
              <a:rPr lang="en-IN" sz="1400" b="1" i="0" dirty="0">
                <a:effectLst/>
              </a:rPr>
              <a:t>Precision, Recall, and F1-Score:</a:t>
            </a:r>
            <a:r>
              <a:rPr lang="en-IN" sz="1400" b="0" i="0" dirty="0">
                <a:effectLst/>
              </a:rPr>
              <a:t> The classification report provides precision, recall, and F1-score for each medication persistence outcome. These metrics offer insights into the model's ability to correctly classify instances of each outcome while minimizing false positives and false negatives.</a:t>
            </a:r>
          </a:p>
          <a:p>
            <a:pPr algn="l">
              <a:buFont typeface="+mj-lt"/>
              <a:buAutoNum type="arabicPeriod"/>
            </a:pPr>
            <a:r>
              <a:rPr lang="en-IN" sz="1400" b="1" i="0" dirty="0">
                <a:effectLst/>
              </a:rPr>
              <a:t>Confusion Matrix:</a:t>
            </a:r>
            <a:r>
              <a:rPr lang="en-IN" sz="1400" b="0" i="0" dirty="0">
                <a:effectLst/>
              </a:rPr>
              <a:t> The heatmap of the confusion matrix visualizes the true labels versus the predicted labels. It allows us to see where the model is making correct predictions and where it might be struggling. This visualization provides a deeper understanding of the model's performance across different medication persistence outcomes.</a:t>
            </a:r>
          </a:p>
        </p:txBody>
      </p:sp>
      <p:sp>
        <p:nvSpPr>
          <p:cNvPr id="8" name="TextBox 7">
            <a:extLst>
              <a:ext uri="{FF2B5EF4-FFF2-40B4-BE49-F238E27FC236}">
                <a16:creationId xmlns:a16="http://schemas.microsoft.com/office/drawing/2014/main" id="{7A3A7B2E-0A7F-C5D8-D6E5-22D399A88E1A}"/>
              </a:ext>
            </a:extLst>
          </p:cNvPr>
          <p:cNvSpPr txBox="1"/>
          <p:nvPr/>
        </p:nvSpPr>
        <p:spPr>
          <a:xfrm>
            <a:off x="488185" y="3807834"/>
            <a:ext cx="6097836" cy="3016210"/>
          </a:xfrm>
          <a:prstGeom prst="rect">
            <a:avLst/>
          </a:prstGeom>
          <a:noFill/>
        </p:spPr>
        <p:txBody>
          <a:bodyPr wrap="square">
            <a:spAutoFit/>
          </a:bodyPr>
          <a:lstStyle/>
          <a:p>
            <a:pPr algn="l"/>
            <a:r>
              <a:rPr lang="en-IN" sz="1400" b="0" i="0" dirty="0">
                <a:effectLst/>
              </a:rPr>
              <a:t>The model evaluation process provides a comprehensive assessment of the model's predictive performance and its impact on feature importance. </a:t>
            </a:r>
          </a:p>
          <a:p>
            <a:pPr algn="l"/>
            <a:r>
              <a:rPr lang="en-IN" sz="1400" b="0" i="0" dirty="0">
                <a:effectLst/>
              </a:rPr>
              <a:t>By analysing accuracy, precision, recall, and F1-score, ABC Pharma gains insights into how well the model predicts medication persistence based on physiological measurements.</a:t>
            </a:r>
          </a:p>
          <a:p>
            <a:pPr algn="l"/>
            <a:r>
              <a:rPr lang="en-IN" sz="1400" b="0" i="0" dirty="0">
                <a:effectLst/>
              </a:rPr>
              <a:t>Understanding the impact of the model on features helps ABC Pharma refine its strategies for enhancing medication adherence. For instance, if the model assigns higher importance to specific physiological measurements (e.g., Glucose Levels or BMI), ABC Pharma can focus on interventions that address these factors to improve patient outcomes.</a:t>
            </a:r>
          </a:p>
          <a:p>
            <a:br>
              <a:rPr lang="en-IN" dirty="0"/>
            </a:br>
            <a:endParaRPr lang="en-US" dirty="0"/>
          </a:p>
        </p:txBody>
      </p:sp>
    </p:spTree>
    <p:extLst>
      <p:ext uri="{BB962C8B-B14F-4D97-AF65-F5344CB8AC3E}">
        <p14:creationId xmlns:p14="http://schemas.microsoft.com/office/powerpoint/2010/main" val="255557600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A18857-2FA7-30F1-3A56-D640ADE6B547}"/>
              </a:ext>
            </a:extLst>
          </p:cNvPr>
          <p:cNvSpPr txBox="1"/>
          <p:nvPr/>
        </p:nvSpPr>
        <p:spPr>
          <a:xfrm>
            <a:off x="1255922" y="561860"/>
            <a:ext cx="3544677" cy="584775"/>
          </a:xfrm>
          <a:prstGeom prst="rect">
            <a:avLst/>
          </a:prstGeom>
          <a:noFill/>
        </p:spPr>
        <p:txBody>
          <a:bodyPr wrap="square" rtlCol="0">
            <a:spAutoFit/>
          </a:bodyPr>
          <a:lstStyle/>
          <a:p>
            <a:r>
              <a:rPr lang="en-US" sz="1600" b="1" dirty="0"/>
              <a:t>Existing modelling technique</a:t>
            </a:r>
            <a:r>
              <a:rPr lang="en-US" sz="1600" dirty="0"/>
              <a:t>:</a:t>
            </a:r>
          </a:p>
          <a:p>
            <a:r>
              <a:rPr lang="en-US" sz="1600" dirty="0"/>
              <a:t>Logistic regression</a:t>
            </a:r>
          </a:p>
        </p:txBody>
      </p:sp>
      <p:sp>
        <p:nvSpPr>
          <p:cNvPr id="3" name="TextBox 2">
            <a:extLst>
              <a:ext uri="{FF2B5EF4-FFF2-40B4-BE49-F238E27FC236}">
                <a16:creationId xmlns:a16="http://schemas.microsoft.com/office/drawing/2014/main" id="{ADB178D8-06CE-9D60-8DDA-D27354B05198}"/>
              </a:ext>
            </a:extLst>
          </p:cNvPr>
          <p:cNvSpPr txBox="1"/>
          <p:nvPr/>
        </p:nvSpPr>
        <p:spPr>
          <a:xfrm>
            <a:off x="1255923" y="1333041"/>
            <a:ext cx="7293165" cy="1477328"/>
          </a:xfrm>
          <a:prstGeom prst="rect">
            <a:avLst/>
          </a:prstGeom>
          <a:noFill/>
        </p:spPr>
        <p:txBody>
          <a:bodyPr wrap="square" rtlCol="0">
            <a:spAutoFit/>
          </a:bodyPr>
          <a:lstStyle/>
          <a:p>
            <a:r>
              <a:rPr lang="en-US" b="1" dirty="0"/>
              <a:t>Suggestion</a:t>
            </a:r>
            <a:r>
              <a:rPr lang="en-US" dirty="0"/>
              <a:t>: </a:t>
            </a:r>
          </a:p>
          <a:p>
            <a:r>
              <a:rPr lang="en-IN" b="0" i="0" dirty="0">
                <a:effectLst/>
              </a:rPr>
              <a:t>Replace the Logistic Regression, Decision Tree, and </a:t>
            </a:r>
            <a:r>
              <a:rPr lang="en-IN" b="0" i="0" dirty="0" err="1">
                <a:effectLst/>
              </a:rPr>
              <a:t>GridSearchCV</a:t>
            </a:r>
            <a:r>
              <a:rPr lang="en-IN" b="0" i="0" dirty="0">
                <a:effectLst/>
              </a:rPr>
              <a:t> models with a Random Forest Classifier. Adjust hyperparameters like </a:t>
            </a:r>
            <a:r>
              <a:rPr lang="en-IN" dirty="0" err="1"/>
              <a:t>n_estimators</a:t>
            </a:r>
            <a:r>
              <a:rPr lang="en-IN" b="0" i="0" dirty="0">
                <a:effectLst/>
              </a:rPr>
              <a:t>, </a:t>
            </a:r>
            <a:r>
              <a:rPr lang="en-IN" dirty="0" err="1"/>
              <a:t>max_depth</a:t>
            </a:r>
            <a:r>
              <a:rPr lang="en-IN" b="0" i="0" dirty="0">
                <a:effectLst/>
              </a:rPr>
              <a:t>, </a:t>
            </a:r>
            <a:r>
              <a:rPr lang="en-IN" dirty="0" err="1"/>
              <a:t>min_samples_split</a:t>
            </a:r>
            <a:r>
              <a:rPr lang="en-IN" b="0" i="0" dirty="0">
                <a:effectLst/>
              </a:rPr>
              <a:t>, and </a:t>
            </a:r>
            <a:r>
              <a:rPr lang="en-IN" dirty="0" err="1"/>
              <a:t>min_samples_leaf</a:t>
            </a:r>
            <a:r>
              <a:rPr lang="en-IN" b="0" i="0" dirty="0">
                <a:effectLst/>
              </a:rPr>
              <a:t> to optimize the model's performance.</a:t>
            </a:r>
            <a:endParaRPr lang="en-US" dirty="0"/>
          </a:p>
        </p:txBody>
      </p:sp>
      <p:pic>
        <p:nvPicPr>
          <p:cNvPr id="5" name="Picture 4">
            <a:extLst>
              <a:ext uri="{FF2B5EF4-FFF2-40B4-BE49-F238E27FC236}">
                <a16:creationId xmlns:a16="http://schemas.microsoft.com/office/drawing/2014/main" id="{E306CEF2-AAFC-D839-D1AD-314F39316306}"/>
              </a:ext>
            </a:extLst>
          </p:cNvPr>
          <p:cNvPicPr>
            <a:picLocks noChangeAspect="1"/>
          </p:cNvPicPr>
          <p:nvPr/>
        </p:nvPicPr>
        <p:blipFill>
          <a:blip r:embed="rId2"/>
          <a:stretch>
            <a:fillRect/>
          </a:stretch>
        </p:blipFill>
        <p:spPr>
          <a:xfrm>
            <a:off x="2796601" y="3182338"/>
            <a:ext cx="6283899" cy="2918009"/>
          </a:xfrm>
          <a:prstGeom prst="rect">
            <a:avLst/>
          </a:prstGeom>
          <a:ln>
            <a:solidFill>
              <a:schemeClr val="tx1"/>
            </a:solidFill>
          </a:ln>
        </p:spPr>
      </p:pic>
    </p:spTree>
    <p:extLst>
      <p:ext uri="{BB962C8B-B14F-4D97-AF65-F5344CB8AC3E}">
        <p14:creationId xmlns:p14="http://schemas.microsoft.com/office/powerpoint/2010/main" val="2360450258"/>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713D6A-BE5F-BB9E-CD55-1E94AC9AE35A}"/>
              </a:ext>
            </a:extLst>
          </p:cNvPr>
          <p:cNvSpPr txBox="1"/>
          <p:nvPr/>
        </p:nvSpPr>
        <p:spPr>
          <a:xfrm>
            <a:off x="1861851" y="429658"/>
            <a:ext cx="3129575" cy="369332"/>
          </a:xfrm>
          <a:prstGeom prst="rect">
            <a:avLst/>
          </a:prstGeom>
          <a:noFill/>
        </p:spPr>
        <p:txBody>
          <a:bodyPr wrap="none" rtlCol="0">
            <a:spAutoFit/>
          </a:bodyPr>
          <a:lstStyle/>
          <a:p>
            <a:r>
              <a:rPr lang="en-US" dirty="0"/>
              <a:t>Proposed Modelling technique:</a:t>
            </a:r>
          </a:p>
        </p:txBody>
      </p:sp>
      <p:sp>
        <p:nvSpPr>
          <p:cNvPr id="4" name="TextBox 3">
            <a:extLst>
              <a:ext uri="{FF2B5EF4-FFF2-40B4-BE49-F238E27FC236}">
                <a16:creationId xmlns:a16="http://schemas.microsoft.com/office/drawing/2014/main" id="{6E5FA620-DA05-BFCD-6254-442346AC310D}"/>
              </a:ext>
            </a:extLst>
          </p:cNvPr>
          <p:cNvSpPr txBox="1"/>
          <p:nvPr/>
        </p:nvSpPr>
        <p:spPr>
          <a:xfrm>
            <a:off x="4238740" y="1109816"/>
            <a:ext cx="2922224" cy="369332"/>
          </a:xfrm>
          <a:prstGeom prst="rect">
            <a:avLst/>
          </a:prstGeom>
          <a:noFill/>
        </p:spPr>
        <p:txBody>
          <a:bodyPr wrap="square">
            <a:spAutoFit/>
          </a:bodyPr>
          <a:lstStyle/>
          <a:p>
            <a:r>
              <a:rPr lang="en-IN" b="1" i="0" dirty="0">
                <a:effectLst/>
                <a:highlight>
                  <a:srgbClr val="FFFF00"/>
                </a:highlight>
                <a:latin typeface="Söhne"/>
              </a:rPr>
              <a:t>Random Forest Classification</a:t>
            </a:r>
            <a:endParaRPr lang="en-US" dirty="0">
              <a:highlight>
                <a:srgbClr val="FFFF00"/>
              </a:highlight>
            </a:endParaRPr>
          </a:p>
        </p:txBody>
      </p:sp>
      <p:sp>
        <p:nvSpPr>
          <p:cNvPr id="5" name="TextBox 4">
            <a:extLst>
              <a:ext uri="{FF2B5EF4-FFF2-40B4-BE49-F238E27FC236}">
                <a16:creationId xmlns:a16="http://schemas.microsoft.com/office/drawing/2014/main" id="{B44AA61D-5EFF-5F81-B32F-1D4968714ECD}"/>
              </a:ext>
            </a:extLst>
          </p:cNvPr>
          <p:cNvSpPr txBox="1"/>
          <p:nvPr/>
        </p:nvSpPr>
        <p:spPr>
          <a:xfrm>
            <a:off x="3316078" y="2084286"/>
            <a:ext cx="6386722" cy="646331"/>
          </a:xfrm>
          <a:prstGeom prst="rect">
            <a:avLst/>
          </a:prstGeom>
          <a:solidFill>
            <a:schemeClr val="accent4">
              <a:lumMod val="60000"/>
              <a:lumOff val="40000"/>
            </a:schemeClr>
          </a:solidFill>
        </p:spPr>
        <p:txBody>
          <a:bodyPr wrap="square" rtlCol="0">
            <a:spAutoFit/>
          </a:bodyPr>
          <a:lstStyle/>
          <a:p>
            <a:r>
              <a:rPr lang="en-US" dirty="0"/>
              <a:t>from </a:t>
            </a:r>
            <a:r>
              <a:rPr lang="en-US" dirty="0" err="1"/>
              <a:t>sklearn.ensemble</a:t>
            </a:r>
            <a:r>
              <a:rPr lang="en-US" dirty="0"/>
              <a:t> import </a:t>
            </a:r>
            <a:r>
              <a:rPr lang="en-US" dirty="0" err="1"/>
              <a:t>RandomForestClassifier</a:t>
            </a:r>
            <a:endParaRPr lang="en-US" dirty="0"/>
          </a:p>
          <a:p>
            <a:endParaRPr lang="en-US" dirty="0"/>
          </a:p>
        </p:txBody>
      </p:sp>
      <p:sp>
        <p:nvSpPr>
          <p:cNvPr id="7" name="TextBox 6">
            <a:extLst>
              <a:ext uri="{FF2B5EF4-FFF2-40B4-BE49-F238E27FC236}">
                <a16:creationId xmlns:a16="http://schemas.microsoft.com/office/drawing/2014/main" id="{84208D4C-E5B8-933B-5317-761E5424AF82}"/>
              </a:ext>
            </a:extLst>
          </p:cNvPr>
          <p:cNvSpPr txBox="1"/>
          <p:nvPr/>
        </p:nvSpPr>
        <p:spPr>
          <a:xfrm>
            <a:off x="3426638" y="3335755"/>
            <a:ext cx="6097836" cy="1200329"/>
          </a:xfrm>
          <a:prstGeom prst="rect">
            <a:avLst/>
          </a:prstGeom>
          <a:noFill/>
        </p:spPr>
        <p:txBody>
          <a:bodyPr wrap="square">
            <a:spAutoFit/>
          </a:bodyPr>
          <a:lstStyle/>
          <a:p>
            <a:r>
              <a:rPr lang="en-IN" b="0" i="0" dirty="0">
                <a:effectLst/>
              </a:rPr>
              <a:t>By implementing Random Forest Classification, ABC Pharma can gain a deeper understanding of the impact of physiological measurements on medication persistence. </a:t>
            </a:r>
            <a:endParaRPr lang="en-US" dirty="0"/>
          </a:p>
        </p:txBody>
      </p:sp>
      <p:sp>
        <p:nvSpPr>
          <p:cNvPr id="15" name="Curved Down Arrow 14">
            <a:extLst>
              <a:ext uri="{FF2B5EF4-FFF2-40B4-BE49-F238E27FC236}">
                <a16:creationId xmlns:a16="http://schemas.microsoft.com/office/drawing/2014/main" id="{354F054E-CB8B-6626-E2AF-38A770DE9943}"/>
              </a:ext>
            </a:extLst>
          </p:cNvPr>
          <p:cNvSpPr/>
          <p:nvPr/>
        </p:nvSpPr>
        <p:spPr>
          <a:xfrm rot="1211170">
            <a:off x="5201649" y="515299"/>
            <a:ext cx="1573276" cy="393500"/>
          </a:xfrm>
          <a:prstGeom prst="curvedDownArrow">
            <a:avLst/>
          </a:prstGeom>
          <a:solidFill>
            <a:schemeClr val="accent4">
              <a:lumMod val="60000"/>
              <a:lumOff val="4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Down Arrow 16">
            <a:extLst>
              <a:ext uri="{FF2B5EF4-FFF2-40B4-BE49-F238E27FC236}">
                <a16:creationId xmlns:a16="http://schemas.microsoft.com/office/drawing/2014/main" id="{7FCA76A9-1546-28E1-69E7-FE981934D5C3}"/>
              </a:ext>
            </a:extLst>
          </p:cNvPr>
          <p:cNvSpPr/>
          <p:nvPr/>
        </p:nvSpPr>
        <p:spPr>
          <a:xfrm>
            <a:off x="5715000" y="1479148"/>
            <a:ext cx="381000" cy="605138"/>
          </a:xfrm>
          <a:prstGeom prst="downArrow">
            <a:avLst/>
          </a:prstGeom>
          <a:solidFill>
            <a:schemeClr val="accent4">
              <a:lumMod val="60000"/>
              <a:lumOff val="4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a:extLst>
              <a:ext uri="{FF2B5EF4-FFF2-40B4-BE49-F238E27FC236}">
                <a16:creationId xmlns:a16="http://schemas.microsoft.com/office/drawing/2014/main" id="{9AFDBBC6-F30A-46BC-0C94-C0EFB80EE423}"/>
              </a:ext>
            </a:extLst>
          </p:cNvPr>
          <p:cNvSpPr/>
          <p:nvPr/>
        </p:nvSpPr>
        <p:spPr>
          <a:xfrm>
            <a:off x="5715000" y="2730617"/>
            <a:ext cx="381000" cy="605138"/>
          </a:xfrm>
          <a:prstGeom prst="downArrow">
            <a:avLst/>
          </a:prstGeom>
          <a:solidFill>
            <a:schemeClr val="accent4">
              <a:lumMod val="60000"/>
              <a:lumOff val="4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476311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C6EE-2FEC-D637-16C6-A3B0D1161C52}"/>
              </a:ext>
            </a:extLst>
          </p:cNvPr>
          <p:cNvSpPr/>
          <p:nvPr/>
        </p:nvSpPr>
        <p:spPr>
          <a:xfrm>
            <a:off x="4464046" y="2592762"/>
            <a:ext cx="3263907" cy="923330"/>
          </a:xfrm>
          <a:prstGeom prst="rect">
            <a:avLst/>
          </a:prstGeom>
          <a:noFill/>
        </p:spPr>
        <p:txBody>
          <a:bodyPr wrap="none" lIns="91440" tIns="45720" rIns="91440" bIns="45720">
            <a:spAutoFit/>
          </a:bodyPr>
          <a:lstStyle/>
          <a:p>
            <a:pPr algn="ctr"/>
            <a:r>
              <a:rPr lang="en-GB" sz="5400" b="0" cap="none" spc="0" dirty="0">
                <a:ln w="0"/>
                <a:solidFill>
                  <a:schemeClr val="tx1"/>
                </a:solidFill>
                <a:effectLst>
                  <a:outerShdw blurRad="38100" dist="19050" dir="2700000" algn="tl" rotWithShape="0">
                    <a:schemeClr val="dk1">
                      <a:alpha val="40000"/>
                    </a:schemeClr>
                  </a:outerShdw>
                </a:effectLst>
              </a:rPr>
              <a:t>Thank you.</a:t>
            </a:r>
          </a:p>
        </p:txBody>
      </p:sp>
    </p:spTree>
    <p:extLst>
      <p:ext uri="{BB962C8B-B14F-4D97-AF65-F5344CB8AC3E}">
        <p14:creationId xmlns:p14="http://schemas.microsoft.com/office/powerpoint/2010/main" val="181494600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938F60-343F-7A7A-CE86-C71891731D0C}"/>
              </a:ext>
            </a:extLst>
          </p:cNvPr>
          <p:cNvSpPr txBox="1"/>
          <p:nvPr/>
        </p:nvSpPr>
        <p:spPr>
          <a:xfrm>
            <a:off x="162034" y="590894"/>
            <a:ext cx="6491014" cy="1754326"/>
          </a:xfrm>
          <a:prstGeom prst="rect">
            <a:avLst/>
          </a:prstGeom>
          <a:noFill/>
          <a:ln>
            <a:solidFill>
              <a:schemeClr val="tx1"/>
            </a:solidFill>
          </a:ln>
        </p:spPr>
        <p:txBody>
          <a:bodyPr wrap="square">
            <a:spAutoFit/>
          </a:bodyPr>
          <a:lstStyle/>
          <a:p>
            <a:r>
              <a:rPr lang="en-IN" b="1" dirty="0"/>
              <a:t>Problem Description:</a:t>
            </a:r>
            <a:r>
              <a:rPr lang="en-IN" dirty="0">
                <a:effectLst/>
              </a:rPr>
              <a:t> The challenge is to predict patient persistence in taking prescribed medications. This classification task aims to automatically identify patients likely to adhere to their prescribed medications, leading to improved patient outcomes, increased sales, and reduced healthcare costs.</a:t>
            </a:r>
            <a:endParaRPr lang="en-US" dirty="0"/>
          </a:p>
        </p:txBody>
      </p:sp>
      <p:sp>
        <p:nvSpPr>
          <p:cNvPr id="5" name="TextBox 4">
            <a:extLst>
              <a:ext uri="{FF2B5EF4-FFF2-40B4-BE49-F238E27FC236}">
                <a16:creationId xmlns:a16="http://schemas.microsoft.com/office/drawing/2014/main" id="{983E6725-C637-605E-D6FA-9A3D3D051CD0}"/>
              </a:ext>
            </a:extLst>
          </p:cNvPr>
          <p:cNvSpPr txBox="1"/>
          <p:nvPr/>
        </p:nvSpPr>
        <p:spPr>
          <a:xfrm>
            <a:off x="5514975" y="2349012"/>
            <a:ext cx="6096000" cy="1477328"/>
          </a:xfrm>
          <a:prstGeom prst="rect">
            <a:avLst/>
          </a:prstGeom>
          <a:noFill/>
          <a:ln>
            <a:solidFill>
              <a:schemeClr val="tx1"/>
            </a:solidFill>
          </a:ln>
        </p:spPr>
        <p:txBody>
          <a:bodyPr wrap="square">
            <a:spAutoFit/>
          </a:bodyPr>
          <a:lstStyle/>
          <a:p>
            <a:r>
              <a:rPr lang="en-IN" b="1" dirty="0"/>
              <a:t>Dataset:</a:t>
            </a:r>
            <a:r>
              <a:rPr lang="en-IN" dirty="0"/>
              <a:t> The dataset contains patient information such as pregnancies, glucose levels, blood pressure, skin thickness, insulin levels, BMI, diabetes pedigree function, age, and a binary outcome variable indicating medication persistence (1) or not (0).</a:t>
            </a:r>
            <a:endParaRPr lang="en-US" dirty="0"/>
          </a:p>
        </p:txBody>
      </p:sp>
      <p:pic>
        <p:nvPicPr>
          <p:cNvPr id="7" name="Picture 6">
            <a:extLst>
              <a:ext uri="{FF2B5EF4-FFF2-40B4-BE49-F238E27FC236}">
                <a16:creationId xmlns:a16="http://schemas.microsoft.com/office/drawing/2014/main" id="{10E89305-9755-F503-A8A0-B9E97279D15E}"/>
              </a:ext>
            </a:extLst>
          </p:cNvPr>
          <p:cNvPicPr>
            <a:picLocks noChangeAspect="1"/>
          </p:cNvPicPr>
          <p:nvPr/>
        </p:nvPicPr>
        <p:blipFill>
          <a:blip r:embed="rId2"/>
          <a:stretch>
            <a:fillRect/>
          </a:stretch>
        </p:blipFill>
        <p:spPr>
          <a:xfrm>
            <a:off x="557048" y="4144142"/>
            <a:ext cx="6491014" cy="1557903"/>
          </a:xfrm>
          <a:prstGeom prst="rect">
            <a:avLst/>
          </a:prstGeom>
          <a:ln>
            <a:solidFill>
              <a:schemeClr val="tx1"/>
            </a:solidFill>
          </a:ln>
        </p:spPr>
      </p:pic>
      <p:sp>
        <p:nvSpPr>
          <p:cNvPr id="9" name="Left-up Arrow 8">
            <a:extLst>
              <a:ext uri="{FF2B5EF4-FFF2-40B4-BE49-F238E27FC236}">
                <a16:creationId xmlns:a16="http://schemas.microsoft.com/office/drawing/2014/main" id="{412EFB43-DE82-CCD5-A745-B4CC1B01391C}"/>
              </a:ext>
            </a:extLst>
          </p:cNvPr>
          <p:cNvSpPr/>
          <p:nvPr/>
        </p:nvSpPr>
        <p:spPr>
          <a:xfrm rot="16200000">
            <a:off x="6809549" y="778920"/>
            <a:ext cx="1368657" cy="1681658"/>
          </a:xfrm>
          <a:prstGeom prst="leftUpArrow">
            <a:avLst>
              <a:gd name="adj1" fmla="val 4530"/>
              <a:gd name="adj2" fmla="val 25382"/>
              <a:gd name="adj3" fmla="val 21588"/>
            </a:avLst>
          </a:prstGeom>
          <a:solidFill>
            <a:schemeClr val="accent4">
              <a:lumMod val="60000"/>
              <a:lumOff val="4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up Arrow 9">
            <a:extLst>
              <a:ext uri="{FF2B5EF4-FFF2-40B4-BE49-F238E27FC236}">
                <a16:creationId xmlns:a16="http://schemas.microsoft.com/office/drawing/2014/main" id="{A727ABD1-2AB5-B36A-572B-85641DDBDADE}"/>
              </a:ext>
            </a:extLst>
          </p:cNvPr>
          <p:cNvSpPr/>
          <p:nvPr/>
        </p:nvSpPr>
        <p:spPr>
          <a:xfrm>
            <a:off x="7048062" y="3871274"/>
            <a:ext cx="2621455" cy="1736523"/>
          </a:xfrm>
          <a:prstGeom prst="leftUpArrow">
            <a:avLst>
              <a:gd name="adj1" fmla="val 4530"/>
              <a:gd name="adj2" fmla="val 25382"/>
              <a:gd name="adj3" fmla="val 21588"/>
            </a:avLst>
          </a:prstGeom>
          <a:solidFill>
            <a:schemeClr val="accent4">
              <a:lumMod val="60000"/>
              <a:lumOff val="40000"/>
            </a:schemeClr>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718326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5467E9-DF9A-A013-33C5-54C2ECFBC7D8}"/>
              </a:ext>
            </a:extLst>
          </p:cNvPr>
          <p:cNvSpPr txBox="1"/>
          <p:nvPr/>
        </p:nvSpPr>
        <p:spPr>
          <a:xfrm>
            <a:off x="702879" y="440430"/>
            <a:ext cx="2949466" cy="369332"/>
          </a:xfrm>
          <a:prstGeom prst="rect">
            <a:avLst/>
          </a:prstGeom>
          <a:solidFill>
            <a:schemeClr val="accent4">
              <a:lumMod val="60000"/>
              <a:lumOff val="40000"/>
            </a:schemeClr>
          </a:solidFill>
        </p:spPr>
        <p:txBody>
          <a:bodyPr wrap="square" rtlCol="0">
            <a:spAutoFit/>
          </a:bodyPr>
          <a:lstStyle/>
          <a:p>
            <a:r>
              <a:rPr lang="en-US" dirty="0"/>
              <a:t>Analysis done on the data:</a:t>
            </a:r>
          </a:p>
        </p:txBody>
      </p:sp>
      <p:sp>
        <p:nvSpPr>
          <p:cNvPr id="4" name="TextBox 3">
            <a:extLst>
              <a:ext uri="{FF2B5EF4-FFF2-40B4-BE49-F238E27FC236}">
                <a16:creationId xmlns:a16="http://schemas.microsoft.com/office/drawing/2014/main" id="{8C64D71F-1E30-3ADF-6BAA-C6A247D52319}"/>
              </a:ext>
            </a:extLst>
          </p:cNvPr>
          <p:cNvSpPr txBox="1"/>
          <p:nvPr/>
        </p:nvSpPr>
        <p:spPr>
          <a:xfrm>
            <a:off x="482598" y="920658"/>
            <a:ext cx="10983311" cy="646331"/>
          </a:xfrm>
          <a:prstGeom prst="rect">
            <a:avLst/>
          </a:prstGeom>
          <a:noFill/>
        </p:spPr>
        <p:txBody>
          <a:bodyPr wrap="square">
            <a:spAutoFit/>
          </a:bodyPr>
          <a:lstStyle/>
          <a:p>
            <a:r>
              <a:rPr lang="en-IN" dirty="0"/>
              <a:t>Pair plot visualises the relationships between numerical features (such as glucose levels, blood pressure, BMI, etc.) along with the 'Outcome' variable (medication persistence).</a:t>
            </a:r>
            <a:endParaRPr lang="en-US" dirty="0"/>
          </a:p>
        </p:txBody>
      </p:sp>
      <p:sp>
        <p:nvSpPr>
          <p:cNvPr id="6" name="TextBox 5">
            <a:extLst>
              <a:ext uri="{FF2B5EF4-FFF2-40B4-BE49-F238E27FC236}">
                <a16:creationId xmlns:a16="http://schemas.microsoft.com/office/drawing/2014/main" id="{06716F53-E6AC-787D-CC28-72898926F7AF}"/>
              </a:ext>
            </a:extLst>
          </p:cNvPr>
          <p:cNvSpPr txBox="1"/>
          <p:nvPr/>
        </p:nvSpPr>
        <p:spPr>
          <a:xfrm>
            <a:off x="530770" y="1778642"/>
            <a:ext cx="5623037" cy="1477328"/>
          </a:xfrm>
          <a:prstGeom prst="rect">
            <a:avLst/>
          </a:prstGeom>
          <a:noFill/>
        </p:spPr>
        <p:txBody>
          <a:bodyPr wrap="square">
            <a:spAutoFit/>
          </a:bodyPr>
          <a:lstStyle/>
          <a:p>
            <a:r>
              <a:rPr lang="en-IN" b="0" i="0" dirty="0">
                <a:effectLst/>
              </a:rPr>
              <a:t>These visualizations offer valuable insights into how the numerical features are distributed in relation to the target variable "Outcome," which indicates whether a patient is persistent (1) or not (0) in taking prescribed medications</a:t>
            </a:r>
            <a:endParaRPr lang="en-US" dirty="0"/>
          </a:p>
        </p:txBody>
      </p:sp>
      <p:pic>
        <p:nvPicPr>
          <p:cNvPr id="9" name="Picture 8">
            <a:extLst>
              <a:ext uri="{FF2B5EF4-FFF2-40B4-BE49-F238E27FC236}">
                <a16:creationId xmlns:a16="http://schemas.microsoft.com/office/drawing/2014/main" id="{ED618E9F-B269-5536-4B3B-57023A72BA86}"/>
              </a:ext>
            </a:extLst>
          </p:cNvPr>
          <p:cNvPicPr>
            <a:picLocks noChangeAspect="1"/>
          </p:cNvPicPr>
          <p:nvPr/>
        </p:nvPicPr>
        <p:blipFill>
          <a:blip r:embed="rId2"/>
          <a:stretch>
            <a:fillRect/>
          </a:stretch>
        </p:blipFill>
        <p:spPr>
          <a:xfrm>
            <a:off x="6758152" y="1624213"/>
            <a:ext cx="5087006" cy="4156596"/>
          </a:xfrm>
          <a:prstGeom prst="rect">
            <a:avLst/>
          </a:prstGeom>
          <a:ln>
            <a:solidFill>
              <a:schemeClr val="tx1"/>
            </a:solidFill>
          </a:ln>
        </p:spPr>
      </p:pic>
      <p:sp>
        <p:nvSpPr>
          <p:cNvPr id="11" name="TextBox 10">
            <a:extLst>
              <a:ext uri="{FF2B5EF4-FFF2-40B4-BE49-F238E27FC236}">
                <a16:creationId xmlns:a16="http://schemas.microsoft.com/office/drawing/2014/main" id="{3E514CA9-3E89-2057-C326-404C65EF0C52}"/>
              </a:ext>
            </a:extLst>
          </p:cNvPr>
          <p:cNvSpPr txBox="1"/>
          <p:nvPr/>
        </p:nvSpPr>
        <p:spPr>
          <a:xfrm>
            <a:off x="530770" y="3369904"/>
            <a:ext cx="6096000" cy="923330"/>
          </a:xfrm>
          <a:prstGeom prst="rect">
            <a:avLst/>
          </a:prstGeom>
          <a:noFill/>
        </p:spPr>
        <p:txBody>
          <a:bodyPr wrap="square">
            <a:spAutoFit/>
          </a:bodyPr>
          <a:lstStyle/>
          <a:p>
            <a:r>
              <a:rPr lang="en-IN" dirty="0"/>
              <a:t>T</a:t>
            </a:r>
            <a:r>
              <a:rPr lang="en-IN" b="0" i="0" dirty="0">
                <a:effectLst/>
              </a:rPr>
              <a:t>he </a:t>
            </a:r>
            <a:r>
              <a:rPr lang="en-IN" b="0" i="0" dirty="0" err="1">
                <a:effectLst/>
              </a:rPr>
              <a:t>pairplot's</a:t>
            </a:r>
            <a:r>
              <a:rPr lang="en-IN" b="0" i="0" dirty="0">
                <a:effectLst/>
              </a:rPr>
              <a:t> diagonal shows histograms for each numerical feature, helping us understand their individual distributions</a:t>
            </a:r>
            <a:r>
              <a:rPr lang="en-IN" b="0" i="0" dirty="0">
                <a:effectLst/>
                <a:latin typeface="Söhne"/>
              </a:rPr>
              <a:t>.</a:t>
            </a:r>
            <a:endParaRPr lang="en-US" dirty="0"/>
          </a:p>
        </p:txBody>
      </p:sp>
      <p:sp>
        <p:nvSpPr>
          <p:cNvPr id="13" name="TextBox 12">
            <a:extLst>
              <a:ext uri="{FF2B5EF4-FFF2-40B4-BE49-F238E27FC236}">
                <a16:creationId xmlns:a16="http://schemas.microsoft.com/office/drawing/2014/main" id="{34E87534-76FC-E30F-D98E-7A9C00C57626}"/>
              </a:ext>
            </a:extLst>
          </p:cNvPr>
          <p:cNvSpPr txBox="1"/>
          <p:nvPr/>
        </p:nvSpPr>
        <p:spPr>
          <a:xfrm>
            <a:off x="530770" y="4407168"/>
            <a:ext cx="6096000" cy="1477328"/>
          </a:xfrm>
          <a:prstGeom prst="rect">
            <a:avLst/>
          </a:prstGeom>
          <a:noFill/>
        </p:spPr>
        <p:txBody>
          <a:bodyPr wrap="square">
            <a:spAutoFit/>
          </a:bodyPr>
          <a:lstStyle/>
          <a:p>
            <a:r>
              <a:rPr lang="en-IN" dirty="0"/>
              <a:t>I</a:t>
            </a:r>
            <a:r>
              <a:rPr lang="en-IN" b="0" i="0" dirty="0">
                <a:effectLst/>
              </a:rPr>
              <a:t>f the histogram for </a:t>
            </a:r>
            <a:r>
              <a:rPr lang="en-IN" dirty="0"/>
              <a:t>any particular</a:t>
            </a:r>
            <a:r>
              <a:rPr lang="en-IN" b="0" i="0" dirty="0">
                <a:effectLst/>
              </a:rPr>
              <a:t> feature shows that patients with higher levels of that feature have a greater frequency of medication persistence (Outcome 1), it suggests that higher levels might be associated with better medication adherence</a:t>
            </a:r>
            <a:endParaRPr lang="en-US" dirty="0"/>
          </a:p>
        </p:txBody>
      </p:sp>
    </p:spTree>
    <p:extLst>
      <p:ext uri="{BB962C8B-B14F-4D97-AF65-F5344CB8AC3E}">
        <p14:creationId xmlns:p14="http://schemas.microsoft.com/office/powerpoint/2010/main" val="363253647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897609-0050-7459-556F-9EDA10AE66DA}"/>
              </a:ext>
            </a:extLst>
          </p:cNvPr>
          <p:cNvSpPr txBox="1"/>
          <p:nvPr/>
        </p:nvSpPr>
        <p:spPr>
          <a:xfrm>
            <a:off x="515006" y="421471"/>
            <a:ext cx="2510111" cy="369332"/>
          </a:xfrm>
          <a:prstGeom prst="rect">
            <a:avLst/>
          </a:prstGeom>
          <a:solidFill>
            <a:schemeClr val="accent4">
              <a:lumMod val="60000"/>
              <a:lumOff val="40000"/>
            </a:schemeClr>
          </a:solidFill>
        </p:spPr>
        <p:txBody>
          <a:bodyPr wrap="none" rtlCol="0">
            <a:spAutoFit/>
          </a:bodyPr>
          <a:lstStyle/>
          <a:p>
            <a:r>
              <a:rPr lang="en-US" dirty="0"/>
              <a:t>Conclusion from the plot</a:t>
            </a:r>
          </a:p>
        </p:txBody>
      </p:sp>
      <p:pic>
        <p:nvPicPr>
          <p:cNvPr id="8" name="Picture 7">
            <a:extLst>
              <a:ext uri="{FF2B5EF4-FFF2-40B4-BE49-F238E27FC236}">
                <a16:creationId xmlns:a16="http://schemas.microsoft.com/office/drawing/2014/main" id="{515A022B-45A7-D1F4-C538-B4965DC2374F}"/>
              </a:ext>
            </a:extLst>
          </p:cNvPr>
          <p:cNvPicPr>
            <a:picLocks noChangeAspect="1"/>
          </p:cNvPicPr>
          <p:nvPr/>
        </p:nvPicPr>
        <p:blipFill>
          <a:blip r:embed="rId2"/>
          <a:stretch>
            <a:fillRect/>
          </a:stretch>
        </p:blipFill>
        <p:spPr>
          <a:xfrm>
            <a:off x="662151" y="993692"/>
            <a:ext cx="1576552" cy="1274866"/>
          </a:xfrm>
          <a:prstGeom prst="rect">
            <a:avLst/>
          </a:prstGeom>
          <a:ln>
            <a:solidFill>
              <a:schemeClr val="tx1"/>
            </a:solidFill>
          </a:ln>
        </p:spPr>
      </p:pic>
      <p:pic>
        <p:nvPicPr>
          <p:cNvPr id="10" name="Picture 9">
            <a:extLst>
              <a:ext uri="{FF2B5EF4-FFF2-40B4-BE49-F238E27FC236}">
                <a16:creationId xmlns:a16="http://schemas.microsoft.com/office/drawing/2014/main" id="{2BC98302-3E9C-A6A6-3AA0-FBACB2AB5D53}"/>
              </a:ext>
            </a:extLst>
          </p:cNvPr>
          <p:cNvPicPr>
            <a:picLocks noChangeAspect="1"/>
          </p:cNvPicPr>
          <p:nvPr/>
        </p:nvPicPr>
        <p:blipFill>
          <a:blip r:embed="rId3"/>
          <a:stretch>
            <a:fillRect/>
          </a:stretch>
        </p:blipFill>
        <p:spPr>
          <a:xfrm>
            <a:off x="2425261" y="1035226"/>
            <a:ext cx="2745172" cy="1223287"/>
          </a:xfrm>
          <a:prstGeom prst="rect">
            <a:avLst/>
          </a:prstGeom>
          <a:ln>
            <a:solidFill>
              <a:schemeClr val="tx1"/>
            </a:solidFill>
          </a:ln>
        </p:spPr>
      </p:pic>
      <p:pic>
        <p:nvPicPr>
          <p:cNvPr id="12" name="Picture 11">
            <a:extLst>
              <a:ext uri="{FF2B5EF4-FFF2-40B4-BE49-F238E27FC236}">
                <a16:creationId xmlns:a16="http://schemas.microsoft.com/office/drawing/2014/main" id="{8AF4C754-EFEF-A2FD-F0E9-DAF31A023073}"/>
              </a:ext>
            </a:extLst>
          </p:cNvPr>
          <p:cNvPicPr>
            <a:picLocks noChangeAspect="1"/>
          </p:cNvPicPr>
          <p:nvPr/>
        </p:nvPicPr>
        <p:blipFill>
          <a:blip r:embed="rId4"/>
          <a:stretch>
            <a:fillRect/>
          </a:stretch>
        </p:blipFill>
        <p:spPr>
          <a:xfrm>
            <a:off x="5255172" y="1035227"/>
            <a:ext cx="2974428" cy="1223286"/>
          </a:xfrm>
          <a:prstGeom prst="rect">
            <a:avLst/>
          </a:prstGeom>
          <a:ln>
            <a:solidFill>
              <a:schemeClr val="tx1"/>
            </a:solidFill>
          </a:ln>
        </p:spPr>
      </p:pic>
      <p:pic>
        <p:nvPicPr>
          <p:cNvPr id="14" name="Picture 13">
            <a:extLst>
              <a:ext uri="{FF2B5EF4-FFF2-40B4-BE49-F238E27FC236}">
                <a16:creationId xmlns:a16="http://schemas.microsoft.com/office/drawing/2014/main" id="{7DE564C6-EF44-08E7-BC9C-DB0E3ADC7BE2}"/>
              </a:ext>
            </a:extLst>
          </p:cNvPr>
          <p:cNvPicPr>
            <a:picLocks noChangeAspect="1"/>
          </p:cNvPicPr>
          <p:nvPr/>
        </p:nvPicPr>
        <p:blipFill>
          <a:blip r:embed="rId5"/>
          <a:stretch>
            <a:fillRect/>
          </a:stretch>
        </p:blipFill>
        <p:spPr>
          <a:xfrm>
            <a:off x="8394152" y="1035226"/>
            <a:ext cx="2974427" cy="1091385"/>
          </a:xfrm>
          <a:prstGeom prst="rect">
            <a:avLst/>
          </a:prstGeom>
          <a:ln>
            <a:solidFill>
              <a:schemeClr val="tx1"/>
            </a:solidFill>
          </a:ln>
        </p:spPr>
      </p:pic>
      <p:pic>
        <p:nvPicPr>
          <p:cNvPr id="16" name="Picture 15">
            <a:extLst>
              <a:ext uri="{FF2B5EF4-FFF2-40B4-BE49-F238E27FC236}">
                <a16:creationId xmlns:a16="http://schemas.microsoft.com/office/drawing/2014/main" id="{B2BCE332-B666-2C35-9EAE-B592E20B3C49}"/>
              </a:ext>
            </a:extLst>
          </p:cNvPr>
          <p:cNvPicPr>
            <a:picLocks noChangeAspect="1"/>
          </p:cNvPicPr>
          <p:nvPr/>
        </p:nvPicPr>
        <p:blipFill>
          <a:blip r:embed="rId6"/>
          <a:stretch>
            <a:fillRect/>
          </a:stretch>
        </p:blipFill>
        <p:spPr>
          <a:xfrm>
            <a:off x="1450427" y="2536936"/>
            <a:ext cx="3605049" cy="955300"/>
          </a:xfrm>
          <a:prstGeom prst="rect">
            <a:avLst/>
          </a:prstGeom>
          <a:ln>
            <a:solidFill>
              <a:schemeClr val="tx1"/>
            </a:solidFill>
          </a:ln>
        </p:spPr>
      </p:pic>
      <p:pic>
        <p:nvPicPr>
          <p:cNvPr id="18" name="Picture 17">
            <a:extLst>
              <a:ext uri="{FF2B5EF4-FFF2-40B4-BE49-F238E27FC236}">
                <a16:creationId xmlns:a16="http://schemas.microsoft.com/office/drawing/2014/main" id="{8A038298-5055-DA6C-8786-D8902072739E}"/>
              </a:ext>
            </a:extLst>
          </p:cNvPr>
          <p:cNvPicPr>
            <a:picLocks noChangeAspect="1"/>
          </p:cNvPicPr>
          <p:nvPr/>
        </p:nvPicPr>
        <p:blipFill>
          <a:blip r:embed="rId7"/>
          <a:stretch>
            <a:fillRect/>
          </a:stretch>
        </p:blipFill>
        <p:spPr>
          <a:xfrm>
            <a:off x="5737992" y="2536936"/>
            <a:ext cx="5003581" cy="872151"/>
          </a:xfrm>
          <a:prstGeom prst="rect">
            <a:avLst/>
          </a:prstGeom>
          <a:ln>
            <a:solidFill>
              <a:schemeClr val="tx1"/>
            </a:solidFill>
          </a:ln>
        </p:spPr>
      </p:pic>
      <p:pic>
        <p:nvPicPr>
          <p:cNvPr id="20" name="Picture 19">
            <a:extLst>
              <a:ext uri="{FF2B5EF4-FFF2-40B4-BE49-F238E27FC236}">
                <a16:creationId xmlns:a16="http://schemas.microsoft.com/office/drawing/2014/main" id="{6517C49E-4673-1E69-59CC-DE81368682A1}"/>
              </a:ext>
            </a:extLst>
          </p:cNvPr>
          <p:cNvPicPr>
            <a:picLocks noChangeAspect="1"/>
          </p:cNvPicPr>
          <p:nvPr/>
        </p:nvPicPr>
        <p:blipFill>
          <a:blip r:embed="rId8"/>
          <a:stretch>
            <a:fillRect/>
          </a:stretch>
        </p:blipFill>
        <p:spPr>
          <a:xfrm>
            <a:off x="1851792" y="3695125"/>
            <a:ext cx="7772400" cy="1183341"/>
          </a:xfrm>
          <a:prstGeom prst="rect">
            <a:avLst/>
          </a:prstGeom>
          <a:ln>
            <a:solidFill>
              <a:schemeClr val="tx1"/>
            </a:solidFill>
          </a:ln>
        </p:spPr>
      </p:pic>
      <p:sp>
        <p:nvSpPr>
          <p:cNvPr id="31" name="TextBox 30">
            <a:extLst>
              <a:ext uri="{FF2B5EF4-FFF2-40B4-BE49-F238E27FC236}">
                <a16:creationId xmlns:a16="http://schemas.microsoft.com/office/drawing/2014/main" id="{264AB7F4-C609-FD51-4752-BAF829513022}"/>
              </a:ext>
            </a:extLst>
          </p:cNvPr>
          <p:cNvSpPr txBox="1"/>
          <p:nvPr/>
        </p:nvSpPr>
        <p:spPr>
          <a:xfrm>
            <a:off x="515006" y="5164504"/>
            <a:ext cx="11300262" cy="1477328"/>
          </a:xfrm>
          <a:prstGeom prst="rect">
            <a:avLst/>
          </a:prstGeom>
          <a:noFill/>
        </p:spPr>
        <p:txBody>
          <a:bodyPr wrap="square" rtlCol="0">
            <a:spAutoFit/>
          </a:bodyPr>
          <a:lstStyle/>
          <a:p>
            <a:r>
              <a:rPr lang="en-US" dirty="0"/>
              <a:t>Conclusion:</a:t>
            </a:r>
            <a:r>
              <a:rPr lang="en-IN" dirty="0"/>
              <a:t> Glucose, Skin thickness, insulin, </a:t>
            </a:r>
            <a:r>
              <a:rPr lang="en-IN" dirty="0" err="1"/>
              <a:t>DiabetesPregnant</a:t>
            </a:r>
            <a:r>
              <a:rPr lang="en-IN" dirty="0"/>
              <a:t> function and Age</a:t>
            </a:r>
            <a:r>
              <a:rPr lang="en-IN" b="0" i="0" dirty="0">
                <a:effectLst/>
              </a:rPr>
              <a:t> feature shows that patients with higher levels of these features have a greater frequency of medication persistence (Outcome 1).</a:t>
            </a:r>
          </a:p>
          <a:p>
            <a:r>
              <a:rPr lang="en-IN" dirty="0"/>
              <a:t>I</a:t>
            </a:r>
            <a:r>
              <a:rPr lang="en-IN" b="0" i="0" dirty="0">
                <a:effectLst/>
              </a:rPr>
              <a:t>t suggests that higher levels of glucose, insulin might be associated with better medication adherence, along with more skin thickness and pregnant function. Age is also playing an important role here.</a:t>
            </a:r>
            <a:endParaRPr lang="en-US" dirty="0"/>
          </a:p>
        </p:txBody>
      </p:sp>
    </p:spTree>
    <p:extLst>
      <p:ext uri="{BB962C8B-B14F-4D97-AF65-F5344CB8AC3E}">
        <p14:creationId xmlns:p14="http://schemas.microsoft.com/office/powerpoint/2010/main" val="102749623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BC8EE1-6537-FFBC-1DE4-14BBB7B0A771}"/>
              </a:ext>
            </a:extLst>
          </p:cNvPr>
          <p:cNvPicPr>
            <a:picLocks noChangeAspect="1"/>
          </p:cNvPicPr>
          <p:nvPr/>
        </p:nvPicPr>
        <p:blipFill>
          <a:blip r:embed="rId2"/>
          <a:stretch>
            <a:fillRect/>
          </a:stretch>
        </p:blipFill>
        <p:spPr>
          <a:xfrm>
            <a:off x="2209800" y="653671"/>
            <a:ext cx="7772400" cy="3631572"/>
          </a:xfrm>
          <a:prstGeom prst="rect">
            <a:avLst/>
          </a:prstGeom>
          <a:ln>
            <a:solidFill>
              <a:schemeClr val="tx1"/>
            </a:solidFill>
          </a:ln>
        </p:spPr>
      </p:pic>
      <p:sp>
        <p:nvSpPr>
          <p:cNvPr id="4" name="TextBox 3">
            <a:extLst>
              <a:ext uri="{FF2B5EF4-FFF2-40B4-BE49-F238E27FC236}">
                <a16:creationId xmlns:a16="http://schemas.microsoft.com/office/drawing/2014/main" id="{13861DA2-EA2E-0A80-2520-603B4FECBA9D}"/>
              </a:ext>
            </a:extLst>
          </p:cNvPr>
          <p:cNvSpPr txBox="1"/>
          <p:nvPr/>
        </p:nvSpPr>
        <p:spPr>
          <a:xfrm>
            <a:off x="495759" y="330506"/>
            <a:ext cx="1755417" cy="646331"/>
          </a:xfrm>
          <a:prstGeom prst="rect">
            <a:avLst/>
          </a:prstGeom>
          <a:noFill/>
        </p:spPr>
        <p:txBody>
          <a:bodyPr wrap="none" rtlCol="0">
            <a:spAutoFit/>
          </a:bodyPr>
          <a:lstStyle/>
          <a:p>
            <a:r>
              <a:rPr lang="en-US" dirty="0"/>
              <a:t>Box Plot Analysis</a:t>
            </a:r>
          </a:p>
          <a:p>
            <a:endParaRPr lang="en-US" dirty="0"/>
          </a:p>
        </p:txBody>
      </p:sp>
      <p:sp>
        <p:nvSpPr>
          <p:cNvPr id="5" name="TextBox 4">
            <a:extLst>
              <a:ext uri="{FF2B5EF4-FFF2-40B4-BE49-F238E27FC236}">
                <a16:creationId xmlns:a16="http://schemas.microsoft.com/office/drawing/2014/main" id="{6D22F103-6A46-AB0B-303C-0D528422ADC1}"/>
              </a:ext>
            </a:extLst>
          </p:cNvPr>
          <p:cNvSpPr txBox="1"/>
          <p:nvPr/>
        </p:nvSpPr>
        <p:spPr>
          <a:xfrm>
            <a:off x="374573" y="4451572"/>
            <a:ext cx="11490593" cy="2092881"/>
          </a:xfrm>
          <a:prstGeom prst="rect">
            <a:avLst/>
          </a:prstGeom>
          <a:noFill/>
        </p:spPr>
        <p:txBody>
          <a:bodyPr wrap="square" rtlCol="0">
            <a:spAutoFit/>
          </a:bodyPr>
          <a:lstStyle/>
          <a:p>
            <a:r>
              <a:rPr lang="en-IN" sz="1600" b="1" i="0" dirty="0">
                <a:effectLst/>
                <a:highlight>
                  <a:srgbClr val="FFFF00"/>
                </a:highlight>
              </a:rPr>
              <a:t>Glucose Levels:</a:t>
            </a:r>
            <a:r>
              <a:rPr lang="en-IN" sz="1600" b="0" i="0" dirty="0">
                <a:effectLst/>
                <a:highlight>
                  <a:srgbClr val="FFFF00"/>
                </a:highlight>
              </a:rPr>
              <a:t> </a:t>
            </a:r>
            <a:r>
              <a:rPr lang="en-IN" sz="1600" b="0" i="0" dirty="0">
                <a:effectLst/>
              </a:rPr>
              <a:t>The boxplots show that patients with persistent medication adherence (Outcome 1) tend to have slightly higher median glucose levels compared to those who are not persistent (Outcome 0). This suggests that patients with higher glucose levels might be more inclined to follow their prescribed medication regimen.</a:t>
            </a:r>
          </a:p>
          <a:p>
            <a:endParaRPr lang="en-IN" sz="1600" dirty="0"/>
          </a:p>
          <a:p>
            <a:r>
              <a:rPr lang="en-IN" sz="1600" b="1" i="0" dirty="0">
                <a:effectLst/>
              </a:rPr>
              <a:t>Skin Thickness:</a:t>
            </a:r>
            <a:r>
              <a:rPr lang="en-IN" sz="1600" b="0" i="0" dirty="0">
                <a:effectLst/>
              </a:rPr>
              <a:t> The boxplots do not reveal substantial differences in skin thickness between the medication persistence outcomes. Therefore, skin thickness might not significantly influence adherence to prescribed medications.</a:t>
            </a:r>
          </a:p>
          <a:p>
            <a:endParaRPr lang="en-IN" sz="1600" b="0" i="0" dirty="0">
              <a:effectLst/>
            </a:endParaRPr>
          </a:p>
          <a:p>
            <a:endParaRPr lang="en-US" dirty="0"/>
          </a:p>
        </p:txBody>
      </p:sp>
      <p:sp>
        <p:nvSpPr>
          <p:cNvPr id="6" name="TextBox 5">
            <a:extLst>
              <a:ext uri="{FF2B5EF4-FFF2-40B4-BE49-F238E27FC236}">
                <a16:creationId xmlns:a16="http://schemas.microsoft.com/office/drawing/2014/main" id="{A354DB2E-344B-B81D-AD86-137AFF1E71BE}"/>
              </a:ext>
            </a:extLst>
          </p:cNvPr>
          <p:cNvSpPr txBox="1"/>
          <p:nvPr/>
        </p:nvSpPr>
        <p:spPr>
          <a:xfrm>
            <a:off x="9658122" y="6359787"/>
            <a:ext cx="2159305" cy="369332"/>
          </a:xfrm>
          <a:prstGeom prst="rect">
            <a:avLst/>
          </a:prstGeom>
          <a:solidFill>
            <a:srgbClr val="FFFF00"/>
          </a:solidFill>
        </p:spPr>
        <p:txBody>
          <a:bodyPr wrap="square" rtlCol="0">
            <a:spAutoFit/>
          </a:bodyPr>
          <a:lstStyle/>
          <a:p>
            <a:r>
              <a:rPr lang="en-US" dirty="0"/>
              <a:t>Relevant features</a:t>
            </a:r>
          </a:p>
        </p:txBody>
      </p:sp>
    </p:spTree>
    <p:extLst>
      <p:ext uri="{BB962C8B-B14F-4D97-AF65-F5344CB8AC3E}">
        <p14:creationId xmlns:p14="http://schemas.microsoft.com/office/powerpoint/2010/main" val="108538474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27115A9-CD51-15F1-F6E7-7D6639498461}"/>
              </a:ext>
            </a:extLst>
          </p:cNvPr>
          <p:cNvSpPr txBox="1"/>
          <p:nvPr/>
        </p:nvSpPr>
        <p:spPr>
          <a:xfrm>
            <a:off x="604856" y="1595021"/>
            <a:ext cx="11162842" cy="5262979"/>
          </a:xfrm>
          <a:prstGeom prst="rect">
            <a:avLst/>
          </a:prstGeom>
          <a:noFill/>
        </p:spPr>
        <p:txBody>
          <a:bodyPr wrap="square">
            <a:spAutoFit/>
          </a:bodyPr>
          <a:lstStyle/>
          <a:p>
            <a:pPr algn="l">
              <a:buFont typeface="+mj-lt"/>
              <a:buAutoNum type="arabicPeriod"/>
            </a:pPr>
            <a:endParaRPr lang="en-IN" sz="1600" dirty="0">
              <a:latin typeface="Söhne"/>
            </a:endParaRPr>
          </a:p>
          <a:p>
            <a:pPr algn="l">
              <a:buFont typeface="+mj-lt"/>
              <a:buAutoNum type="arabicPeriod"/>
            </a:pPr>
            <a:endParaRPr lang="en-IN" sz="1600" b="0" i="0" dirty="0">
              <a:effectLst/>
              <a:latin typeface="Söhne"/>
            </a:endParaRPr>
          </a:p>
          <a:p>
            <a:pPr algn="l">
              <a:buFont typeface="+mj-lt"/>
              <a:buAutoNum type="arabicPeriod"/>
            </a:pPr>
            <a:endParaRPr lang="en-IN" sz="1600" dirty="0">
              <a:latin typeface="Söhne"/>
            </a:endParaRPr>
          </a:p>
          <a:p>
            <a:pPr algn="l">
              <a:buFont typeface="+mj-lt"/>
              <a:buAutoNum type="arabicPeriod"/>
            </a:pPr>
            <a:endParaRPr lang="en-IN" sz="1600" b="0" i="0" dirty="0">
              <a:effectLst/>
              <a:latin typeface="Söhne"/>
            </a:endParaRPr>
          </a:p>
          <a:p>
            <a:pPr algn="l">
              <a:buFont typeface="+mj-lt"/>
              <a:buAutoNum type="arabicPeriod"/>
            </a:pPr>
            <a:endParaRPr lang="en-IN" sz="1600" dirty="0">
              <a:latin typeface="Söhne"/>
            </a:endParaRPr>
          </a:p>
          <a:p>
            <a:pPr algn="l"/>
            <a:endParaRPr lang="en-IN" sz="1600" b="0" i="0" dirty="0">
              <a:effectLst/>
              <a:latin typeface="Söhne"/>
            </a:endParaRPr>
          </a:p>
          <a:p>
            <a:pPr algn="l">
              <a:buFont typeface="+mj-lt"/>
              <a:buAutoNum type="arabicPeriod"/>
            </a:pPr>
            <a:endParaRPr lang="en-IN" sz="1600" dirty="0">
              <a:latin typeface="Söhne"/>
            </a:endParaRPr>
          </a:p>
          <a:p>
            <a:pPr algn="l">
              <a:buFont typeface="+mj-lt"/>
              <a:buAutoNum type="arabicPeriod"/>
            </a:pPr>
            <a:endParaRPr lang="en-IN" sz="1600" b="0" i="0" dirty="0">
              <a:effectLst/>
              <a:latin typeface="Söhne"/>
            </a:endParaRPr>
          </a:p>
          <a:p>
            <a:pPr algn="l"/>
            <a:endParaRPr lang="en-IN" sz="1600" b="0" i="0" dirty="0">
              <a:effectLst/>
              <a:latin typeface="Söhne"/>
            </a:endParaRPr>
          </a:p>
          <a:p>
            <a:pPr algn="l"/>
            <a:r>
              <a:rPr lang="en-IN" sz="1600" b="1" i="0" dirty="0">
                <a:effectLst/>
                <a:latin typeface="Söhne"/>
              </a:rPr>
              <a:t>3</a:t>
            </a:r>
            <a:r>
              <a:rPr lang="en-IN" sz="1600" b="1" i="0" dirty="0">
                <a:effectLst/>
              </a:rPr>
              <a:t>. Blood Pressure:</a:t>
            </a:r>
            <a:r>
              <a:rPr lang="en-IN" sz="1600" b="0" i="0" dirty="0">
                <a:effectLst/>
              </a:rPr>
              <a:t> There are minimal differences in the distribution of blood pressure measurements between the two outcomes. This indicates that blood pressure might have a limited impact on medication persistence in the context of this dataset.</a:t>
            </a:r>
          </a:p>
          <a:p>
            <a:pPr algn="l"/>
            <a:r>
              <a:rPr lang="en-IN" sz="1600" b="1" dirty="0"/>
              <a:t>4. </a:t>
            </a:r>
            <a:r>
              <a:rPr lang="en-IN" sz="1600" b="1" i="0" dirty="0">
                <a:effectLst/>
              </a:rPr>
              <a:t>Insulin Levels:</a:t>
            </a:r>
            <a:r>
              <a:rPr lang="en-IN" sz="1600" b="0" i="0" dirty="0">
                <a:effectLst/>
              </a:rPr>
              <a:t> Similar to skin thickness, the distribution of insulin levels does not exhibit notable variations between the two outcomes. Insulin levels may not be a prominent factor in predicting medication persistence.</a:t>
            </a:r>
          </a:p>
          <a:p>
            <a:pPr algn="l"/>
            <a:r>
              <a:rPr lang="en-IN" sz="1600" b="1" dirty="0"/>
              <a:t>5</a:t>
            </a:r>
            <a:r>
              <a:rPr lang="en-IN" sz="1600" dirty="0"/>
              <a:t>. </a:t>
            </a:r>
            <a:r>
              <a:rPr lang="en-IN" sz="1600" b="1" i="0" dirty="0">
                <a:effectLst/>
                <a:highlight>
                  <a:srgbClr val="FFFF00"/>
                </a:highlight>
              </a:rPr>
              <a:t>BMI (Body Mass Index</a:t>
            </a:r>
            <a:r>
              <a:rPr lang="en-IN" sz="1600" b="1" i="0" dirty="0">
                <a:effectLst/>
              </a:rPr>
              <a:t>):</a:t>
            </a:r>
            <a:r>
              <a:rPr lang="en-IN" sz="1600" b="0" i="0" dirty="0">
                <a:effectLst/>
              </a:rPr>
              <a:t> Patients with higher BMI values seem to have a slightly higher median BMI for medication persistence (Outcome 1). This suggests that individuals with higher BMI might be more motivated to adhere to their medication regimen.</a:t>
            </a:r>
          </a:p>
          <a:p>
            <a:pPr algn="l"/>
            <a:r>
              <a:rPr lang="en-IN" sz="1600" b="1" i="0" dirty="0">
                <a:effectLst/>
              </a:rPr>
              <a:t>6. Diabetes Pedigree Function:</a:t>
            </a:r>
            <a:r>
              <a:rPr lang="en-IN" sz="1600" b="0" i="0" dirty="0">
                <a:effectLst/>
              </a:rPr>
              <a:t> The boxplots indicate that the distribution of diabetes pedigree function values is relatively similar for both outcomes. Therefore, this feature might have limited impact on medication adherence.</a:t>
            </a:r>
          </a:p>
          <a:p>
            <a:pPr algn="l"/>
            <a:r>
              <a:rPr lang="en-IN" sz="1600" b="1" i="0" dirty="0">
                <a:effectLst/>
              </a:rPr>
              <a:t>7. Age:</a:t>
            </a:r>
            <a:r>
              <a:rPr lang="en-IN" sz="1600" b="0" i="0" dirty="0">
                <a:effectLst/>
              </a:rPr>
              <a:t> There is no clear distinction in the distribution of age between medication persistence outcomes. Age might not be a strong determining factor for predicting medication adherence.</a:t>
            </a:r>
          </a:p>
        </p:txBody>
      </p:sp>
      <p:pic>
        <p:nvPicPr>
          <p:cNvPr id="6" name="Picture 5">
            <a:extLst>
              <a:ext uri="{FF2B5EF4-FFF2-40B4-BE49-F238E27FC236}">
                <a16:creationId xmlns:a16="http://schemas.microsoft.com/office/drawing/2014/main" id="{BC7B85CE-B9FF-027D-5279-7C1C855B22A9}"/>
              </a:ext>
            </a:extLst>
          </p:cNvPr>
          <p:cNvPicPr>
            <a:picLocks noChangeAspect="1"/>
          </p:cNvPicPr>
          <p:nvPr/>
        </p:nvPicPr>
        <p:blipFill>
          <a:blip r:embed="rId2"/>
          <a:stretch>
            <a:fillRect/>
          </a:stretch>
        </p:blipFill>
        <p:spPr>
          <a:xfrm>
            <a:off x="2604800" y="355214"/>
            <a:ext cx="6578610" cy="3073786"/>
          </a:xfrm>
          <a:prstGeom prst="rect">
            <a:avLst/>
          </a:prstGeom>
          <a:ln>
            <a:solidFill>
              <a:schemeClr val="tx1"/>
            </a:solidFill>
          </a:ln>
        </p:spPr>
      </p:pic>
    </p:spTree>
    <p:extLst>
      <p:ext uri="{BB962C8B-B14F-4D97-AF65-F5344CB8AC3E}">
        <p14:creationId xmlns:p14="http://schemas.microsoft.com/office/powerpoint/2010/main" val="179083929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9A9EF7-0F3B-2207-366A-CA28F9AA6129}"/>
              </a:ext>
            </a:extLst>
          </p:cNvPr>
          <p:cNvSpPr txBox="1"/>
          <p:nvPr/>
        </p:nvSpPr>
        <p:spPr>
          <a:xfrm>
            <a:off x="661012" y="914400"/>
            <a:ext cx="3019353" cy="369332"/>
          </a:xfrm>
          <a:prstGeom prst="rect">
            <a:avLst/>
          </a:prstGeom>
          <a:noFill/>
        </p:spPr>
        <p:txBody>
          <a:bodyPr wrap="none" rtlCol="0">
            <a:spAutoFit/>
          </a:bodyPr>
          <a:lstStyle/>
          <a:p>
            <a:r>
              <a:rPr lang="en-US" dirty="0"/>
              <a:t>Conclusions from the analysis:</a:t>
            </a:r>
          </a:p>
        </p:txBody>
      </p:sp>
      <p:sp>
        <p:nvSpPr>
          <p:cNvPr id="4" name="TextBox 3">
            <a:extLst>
              <a:ext uri="{FF2B5EF4-FFF2-40B4-BE49-F238E27FC236}">
                <a16:creationId xmlns:a16="http://schemas.microsoft.com/office/drawing/2014/main" id="{7877B4BA-092D-BFFD-BAA4-D2A94BC8FEDE}"/>
              </a:ext>
            </a:extLst>
          </p:cNvPr>
          <p:cNvSpPr txBox="1"/>
          <p:nvPr/>
        </p:nvSpPr>
        <p:spPr>
          <a:xfrm>
            <a:off x="2454006" y="1849512"/>
            <a:ext cx="6855093" cy="2031325"/>
          </a:xfrm>
          <a:prstGeom prst="rect">
            <a:avLst/>
          </a:prstGeom>
          <a:solidFill>
            <a:schemeClr val="accent4">
              <a:lumMod val="60000"/>
              <a:lumOff val="40000"/>
            </a:schemeClr>
          </a:solidFill>
        </p:spPr>
        <p:txBody>
          <a:bodyPr wrap="square">
            <a:spAutoFit/>
          </a:bodyPr>
          <a:lstStyle/>
          <a:p>
            <a:r>
              <a:rPr lang="en-IN" b="0" i="0" dirty="0">
                <a:effectLst/>
              </a:rPr>
              <a:t>ABC Pharma can tailor its strategies to improve patient outcomes. </a:t>
            </a:r>
          </a:p>
          <a:p>
            <a:r>
              <a:rPr lang="en-IN" b="0" i="0" dirty="0">
                <a:effectLst/>
              </a:rPr>
              <a:t>For instance, focusing on patients with higher </a:t>
            </a:r>
            <a:r>
              <a:rPr lang="en-IN" b="0" i="0" dirty="0">
                <a:effectLst/>
                <a:highlight>
                  <a:srgbClr val="FFFF00"/>
                </a:highlight>
              </a:rPr>
              <a:t>glucose levels </a:t>
            </a:r>
            <a:r>
              <a:rPr lang="en-IN" b="0" i="0" dirty="0">
                <a:effectLst/>
              </a:rPr>
              <a:t>or </a:t>
            </a:r>
            <a:r>
              <a:rPr lang="en-IN" b="0" i="0" dirty="0">
                <a:effectLst/>
                <a:highlight>
                  <a:srgbClr val="FFFF00"/>
                </a:highlight>
              </a:rPr>
              <a:t>BMI values </a:t>
            </a:r>
            <a:r>
              <a:rPr lang="en-IN" b="0" i="0" dirty="0">
                <a:effectLst/>
              </a:rPr>
              <a:t>might lead to targeted interventions that enhance medication persistence and ultimately contribute to improved health outcomes, increased medication sales, and reduced healthcare costs.</a:t>
            </a:r>
            <a:endParaRPr lang="en-US" dirty="0"/>
          </a:p>
        </p:txBody>
      </p:sp>
    </p:spTree>
    <p:extLst>
      <p:ext uri="{BB962C8B-B14F-4D97-AF65-F5344CB8AC3E}">
        <p14:creationId xmlns:p14="http://schemas.microsoft.com/office/powerpoint/2010/main" val="135531435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9BB306-B900-8490-AF68-59D765066065}"/>
              </a:ext>
            </a:extLst>
          </p:cNvPr>
          <p:cNvSpPr txBox="1"/>
          <p:nvPr/>
        </p:nvSpPr>
        <p:spPr>
          <a:xfrm>
            <a:off x="528809" y="440675"/>
            <a:ext cx="1892441" cy="646331"/>
          </a:xfrm>
          <a:prstGeom prst="rect">
            <a:avLst/>
          </a:prstGeom>
          <a:noFill/>
        </p:spPr>
        <p:txBody>
          <a:bodyPr wrap="none" rtlCol="0">
            <a:spAutoFit/>
          </a:bodyPr>
          <a:lstStyle/>
          <a:p>
            <a:r>
              <a:rPr lang="en-US" dirty="0"/>
              <a:t>Heatmap analysis:</a:t>
            </a:r>
          </a:p>
          <a:p>
            <a:endParaRPr lang="en-US" dirty="0"/>
          </a:p>
        </p:txBody>
      </p:sp>
      <p:pic>
        <p:nvPicPr>
          <p:cNvPr id="4" name="Picture 3">
            <a:extLst>
              <a:ext uri="{FF2B5EF4-FFF2-40B4-BE49-F238E27FC236}">
                <a16:creationId xmlns:a16="http://schemas.microsoft.com/office/drawing/2014/main" id="{3FA52B8D-B70D-8266-4921-4D96803FAEBC}"/>
              </a:ext>
            </a:extLst>
          </p:cNvPr>
          <p:cNvPicPr>
            <a:picLocks noChangeAspect="1"/>
          </p:cNvPicPr>
          <p:nvPr/>
        </p:nvPicPr>
        <p:blipFill rotWithShape="1">
          <a:blip r:embed="rId2"/>
          <a:srcRect l="6699"/>
          <a:stretch/>
        </p:blipFill>
        <p:spPr>
          <a:xfrm>
            <a:off x="353152" y="933058"/>
            <a:ext cx="5272948" cy="4832326"/>
          </a:xfrm>
          <a:prstGeom prst="rect">
            <a:avLst/>
          </a:prstGeom>
          <a:ln>
            <a:solidFill>
              <a:schemeClr val="tx1"/>
            </a:solidFill>
          </a:ln>
        </p:spPr>
      </p:pic>
      <p:sp>
        <p:nvSpPr>
          <p:cNvPr id="7" name="TextBox 6">
            <a:extLst>
              <a:ext uri="{FF2B5EF4-FFF2-40B4-BE49-F238E27FC236}">
                <a16:creationId xmlns:a16="http://schemas.microsoft.com/office/drawing/2014/main" id="{4D07210A-F5EF-8DA3-87F5-52495A2F69C7}"/>
              </a:ext>
            </a:extLst>
          </p:cNvPr>
          <p:cNvSpPr txBox="1"/>
          <p:nvPr/>
        </p:nvSpPr>
        <p:spPr>
          <a:xfrm>
            <a:off x="5862812" y="720871"/>
            <a:ext cx="6097836" cy="1169551"/>
          </a:xfrm>
          <a:prstGeom prst="rect">
            <a:avLst/>
          </a:prstGeom>
          <a:noFill/>
        </p:spPr>
        <p:txBody>
          <a:bodyPr wrap="square">
            <a:spAutoFit/>
          </a:bodyPr>
          <a:lstStyle/>
          <a:p>
            <a:r>
              <a:rPr lang="en-IN" sz="1400" b="1" i="0" dirty="0">
                <a:effectLst/>
              </a:rPr>
              <a:t>Glucose and Insulin:</a:t>
            </a:r>
            <a:r>
              <a:rPr lang="en-IN" sz="1400" b="0" i="0" dirty="0">
                <a:effectLst/>
              </a:rPr>
              <a:t> The heatmap shows a positive correlation between glucose levels and insulin levels. This suggests that patients with higher glucose levels may also have elevated insulin levels. The medication's impact on glucose levels could indirectly influence insulin levels as well.</a:t>
            </a:r>
            <a:endParaRPr lang="en-US" sz="1400" dirty="0"/>
          </a:p>
        </p:txBody>
      </p:sp>
      <p:sp>
        <p:nvSpPr>
          <p:cNvPr id="9" name="TextBox 8">
            <a:extLst>
              <a:ext uri="{FF2B5EF4-FFF2-40B4-BE49-F238E27FC236}">
                <a16:creationId xmlns:a16="http://schemas.microsoft.com/office/drawing/2014/main" id="{CA462619-4CE3-BC9F-3B44-876DA4F5BA64}"/>
              </a:ext>
            </a:extLst>
          </p:cNvPr>
          <p:cNvSpPr txBox="1"/>
          <p:nvPr/>
        </p:nvSpPr>
        <p:spPr>
          <a:xfrm>
            <a:off x="5896174" y="1964226"/>
            <a:ext cx="6097836" cy="1384995"/>
          </a:xfrm>
          <a:prstGeom prst="rect">
            <a:avLst/>
          </a:prstGeom>
          <a:noFill/>
        </p:spPr>
        <p:txBody>
          <a:bodyPr wrap="square">
            <a:spAutoFit/>
          </a:bodyPr>
          <a:lstStyle/>
          <a:p>
            <a:r>
              <a:rPr lang="en-IN" sz="1400" b="1" i="0" dirty="0">
                <a:effectLst/>
              </a:rPr>
              <a:t>Age and Diabetes Pedigree Function:</a:t>
            </a:r>
            <a:r>
              <a:rPr lang="en-IN" sz="1400" b="0" i="0" dirty="0">
                <a:effectLst/>
              </a:rPr>
              <a:t> The heatmap indicates a relatively weak positive correlation between age and diabetes pedigree function. This suggests that older patients might have a slightly higher diabetes pedigree function, potentially indicating a genetic predisposition to diabetes. The medication's effect on medication persistence might be influenced by genetic factors to some extent</a:t>
            </a:r>
            <a:r>
              <a:rPr lang="en-IN" sz="1400" b="0" i="0" dirty="0">
                <a:effectLst/>
                <a:latin typeface="Söhne"/>
              </a:rPr>
              <a:t>.</a:t>
            </a:r>
            <a:endParaRPr lang="en-US" sz="1400" dirty="0"/>
          </a:p>
        </p:txBody>
      </p:sp>
      <p:sp>
        <p:nvSpPr>
          <p:cNvPr id="11" name="TextBox 10">
            <a:extLst>
              <a:ext uri="{FF2B5EF4-FFF2-40B4-BE49-F238E27FC236}">
                <a16:creationId xmlns:a16="http://schemas.microsoft.com/office/drawing/2014/main" id="{8DE0148E-58F9-C228-6D4F-961439DD2069}"/>
              </a:ext>
            </a:extLst>
          </p:cNvPr>
          <p:cNvSpPr txBox="1"/>
          <p:nvPr/>
        </p:nvSpPr>
        <p:spPr>
          <a:xfrm>
            <a:off x="5862812" y="3496828"/>
            <a:ext cx="6097836" cy="954107"/>
          </a:xfrm>
          <a:prstGeom prst="rect">
            <a:avLst/>
          </a:prstGeom>
          <a:noFill/>
        </p:spPr>
        <p:txBody>
          <a:bodyPr wrap="square">
            <a:spAutoFit/>
          </a:bodyPr>
          <a:lstStyle/>
          <a:p>
            <a:r>
              <a:rPr lang="en-IN" sz="1400" b="1" i="0" dirty="0">
                <a:effectLst/>
              </a:rPr>
              <a:t>BMI (Body Mass Index) and Skin Thickness:</a:t>
            </a:r>
            <a:r>
              <a:rPr lang="en-IN" sz="1400" b="0" i="0" dirty="0">
                <a:effectLst/>
              </a:rPr>
              <a:t> There is a positive correlation between BMI and skin thickness. Patients with higher BMI values may also have thicker skin measurements. The medication's impact on BMI could indirectly influence skin thickness.</a:t>
            </a:r>
            <a:endParaRPr lang="en-US" sz="1400" dirty="0"/>
          </a:p>
        </p:txBody>
      </p:sp>
      <p:sp>
        <p:nvSpPr>
          <p:cNvPr id="13" name="TextBox 12">
            <a:extLst>
              <a:ext uri="{FF2B5EF4-FFF2-40B4-BE49-F238E27FC236}">
                <a16:creationId xmlns:a16="http://schemas.microsoft.com/office/drawing/2014/main" id="{617AC782-37C5-A669-A5CC-6A7D0F709C24}"/>
              </a:ext>
            </a:extLst>
          </p:cNvPr>
          <p:cNvSpPr txBox="1"/>
          <p:nvPr/>
        </p:nvSpPr>
        <p:spPr>
          <a:xfrm>
            <a:off x="5912855" y="4781795"/>
            <a:ext cx="6097836" cy="954107"/>
          </a:xfrm>
          <a:prstGeom prst="rect">
            <a:avLst/>
          </a:prstGeom>
          <a:noFill/>
        </p:spPr>
        <p:txBody>
          <a:bodyPr wrap="square">
            <a:spAutoFit/>
          </a:bodyPr>
          <a:lstStyle/>
          <a:p>
            <a:r>
              <a:rPr lang="en-IN" sz="1400" b="1" i="0" dirty="0">
                <a:effectLst/>
              </a:rPr>
              <a:t>Blood Pressure and Other Features:</a:t>
            </a:r>
            <a:r>
              <a:rPr lang="en-IN" sz="1400" b="0" i="0" dirty="0">
                <a:effectLst/>
              </a:rPr>
              <a:t> The heatmap doesn't reveal strong correlations between blood pressure and other features. This implies that blood pressure might have a relatively independent relationship with medication persistence.</a:t>
            </a:r>
            <a:endParaRPr lang="en-US" sz="1400" dirty="0"/>
          </a:p>
        </p:txBody>
      </p:sp>
    </p:spTree>
    <p:extLst>
      <p:ext uri="{BB962C8B-B14F-4D97-AF65-F5344CB8AC3E}">
        <p14:creationId xmlns:p14="http://schemas.microsoft.com/office/powerpoint/2010/main" val="415137563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5CA031-5387-5E60-1A86-262894A9CEE4}"/>
              </a:ext>
            </a:extLst>
          </p:cNvPr>
          <p:cNvSpPr txBox="1"/>
          <p:nvPr/>
        </p:nvSpPr>
        <p:spPr>
          <a:xfrm>
            <a:off x="1211855" y="396607"/>
            <a:ext cx="2761269" cy="369332"/>
          </a:xfrm>
          <a:prstGeom prst="rect">
            <a:avLst/>
          </a:prstGeom>
          <a:noFill/>
        </p:spPr>
        <p:txBody>
          <a:bodyPr wrap="none" rtlCol="0">
            <a:spAutoFit/>
          </a:bodyPr>
          <a:lstStyle/>
          <a:p>
            <a:r>
              <a:rPr lang="en-US" dirty="0"/>
              <a:t>Conclusions from heatmap:</a:t>
            </a:r>
          </a:p>
        </p:txBody>
      </p:sp>
      <p:sp>
        <p:nvSpPr>
          <p:cNvPr id="4" name="TextBox 3">
            <a:extLst>
              <a:ext uri="{FF2B5EF4-FFF2-40B4-BE49-F238E27FC236}">
                <a16:creationId xmlns:a16="http://schemas.microsoft.com/office/drawing/2014/main" id="{C122C53B-9B18-32DC-D666-9499AC291C46}"/>
              </a:ext>
            </a:extLst>
          </p:cNvPr>
          <p:cNvSpPr txBox="1"/>
          <p:nvPr/>
        </p:nvSpPr>
        <p:spPr>
          <a:xfrm>
            <a:off x="2795530" y="1805444"/>
            <a:ext cx="6097836" cy="1754326"/>
          </a:xfrm>
          <a:prstGeom prst="rect">
            <a:avLst/>
          </a:prstGeom>
          <a:solidFill>
            <a:schemeClr val="accent4">
              <a:lumMod val="60000"/>
              <a:lumOff val="40000"/>
            </a:schemeClr>
          </a:solidFill>
        </p:spPr>
        <p:txBody>
          <a:bodyPr wrap="square">
            <a:spAutoFit/>
          </a:bodyPr>
          <a:lstStyle/>
          <a:p>
            <a:r>
              <a:rPr lang="en-IN" dirty="0"/>
              <a:t>R</a:t>
            </a:r>
            <a:r>
              <a:rPr lang="en-IN" b="0" i="0" dirty="0">
                <a:effectLst/>
              </a:rPr>
              <a:t>ecognizing the correlations between </a:t>
            </a:r>
            <a:r>
              <a:rPr lang="en-IN" b="0" i="0" dirty="0">
                <a:effectLst/>
                <a:highlight>
                  <a:srgbClr val="FFFF00"/>
                </a:highlight>
              </a:rPr>
              <a:t>glucose and insulin </a:t>
            </a:r>
            <a:r>
              <a:rPr lang="en-IN" b="0" i="0" dirty="0">
                <a:effectLst/>
              </a:rPr>
              <a:t>levels could lead to interventions targeting both parameters for better medication adherence. Similarly, understanding the relationships between </a:t>
            </a:r>
            <a:r>
              <a:rPr lang="en-IN" b="0" i="0" dirty="0">
                <a:effectLst/>
                <a:highlight>
                  <a:srgbClr val="FFFF00"/>
                </a:highlight>
              </a:rPr>
              <a:t>age, genetics, and diabetes pedigree function</a:t>
            </a:r>
            <a:r>
              <a:rPr lang="en-IN" b="0" i="0" dirty="0">
                <a:effectLst/>
              </a:rPr>
              <a:t> could inform personalized interventions for specific patient groups.</a:t>
            </a:r>
            <a:endParaRPr lang="en-US" dirty="0"/>
          </a:p>
        </p:txBody>
      </p:sp>
    </p:spTree>
    <p:extLst>
      <p:ext uri="{BB962C8B-B14F-4D97-AF65-F5344CB8AC3E}">
        <p14:creationId xmlns:p14="http://schemas.microsoft.com/office/powerpoint/2010/main" val="248700353"/>
      </p:ext>
    </p:extLst>
  </p:cSld>
  <p:clrMapOvr>
    <a:masterClrMapping/>
  </p:clrMapOvr>
  <p:transition spd="slow">
    <p:push dir="u"/>
  </p:transition>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{65001FCD-764B-324F-9391-E046CF5CC6DA}tf16401369</Template>
  <TotalTime>3196</TotalTime>
  <Words>1824</Words>
  <Application>Microsoft Macintosh PowerPoint</Application>
  <PresentationFormat>Widescreen</PresentationFormat>
  <Paragraphs>84</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Söhne</vt:lpstr>
      <vt:lpstr>Calibri</vt:lpstr>
      <vt:lpstr>Calibri Light</vt:lpstr>
      <vt:lpstr>Rockwell</vt:lpstr>
      <vt:lpstr>Wingdings</vt:lpstr>
      <vt:lpstr>Atlas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Himani A</dc:creator>
  <cp:lastModifiedBy>Himani A</cp:lastModifiedBy>
  <cp:revision>1</cp:revision>
  <dcterms:created xsi:type="dcterms:W3CDTF">2023-08-15T14:17:05Z</dcterms:created>
  <dcterms:modified xsi:type="dcterms:W3CDTF">2023-08-17T19:34:01Z</dcterms:modified>
</cp:coreProperties>
</file>

<file path=docProps/thumbnail.jpeg>
</file>